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6858000" cy="9906000" type="A4"/>
  <p:notesSz cx="6645275" cy="9775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2F020D1-0CC3-7144-30C4-5E36E323BB33}" name="CUSSAC Sylvie - CDS936" initials="CSC" userId="S::SCUSSAC3@mgen.fr::8e4109c3-f1ab-46e0-a611-7205e3fe58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17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a:p>
        </p:txBody>
      </p:sp>
      <p:sp>
        <p:nvSpPr>
          <p:cNvPr id="4" name="Date Placeholder 3"/>
          <p:cNvSpPr>
            <a:spLocks noGrp="1"/>
          </p:cNvSpPr>
          <p:nvPr>
            <p:ph type="dt" sz="half" idx="10"/>
          </p:nvPr>
        </p:nvSpPr>
        <p:spPr/>
        <p:txBody>
          <a:bodyPr/>
          <a:lstStyle/>
          <a:p>
            <a:fld id="{2D117F82-385F-4E69-B736-4CFF01268C9E}" type="datetimeFigureOut">
              <a:rPr lang="fr-FR" smtClean="0"/>
              <a:t>29/07/2024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79332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D117F82-385F-4E69-B736-4CFF01268C9E}" type="datetimeFigureOut">
              <a:rPr lang="fr-FR" smtClean="0"/>
              <a:t>29/07/2024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3458976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D117F82-385F-4E69-B736-4CFF01268C9E}" type="datetimeFigureOut">
              <a:rPr lang="fr-FR" smtClean="0"/>
              <a:t>29/07/2024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181831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D117F82-385F-4E69-B736-4CFF01268C9E}" type="datetimeFigureOut">
              <a:rPr lang="fr-FR" smtClean="0"/>
              <a:t>29/07/2024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340936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2D117F82-385F-4E69-B736-4CFF01268C9E}" type="datetimeFigureOut">
              <a:rPr lang="fr-FR" smtClean="0"/>
              <a:t>29/07/2024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423836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2D117F82-385F-4E69-B736-4CFF01268C9E}" type="datetimeFigureOut">
              <a:rPr lang="fr-FR" smtClean="0"/>
              <a:t>29/07/2024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178787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2D117F82-385F-4E69-B736-4CFF01268C9E}" type="datetimeFigureOut">
              <a:rPr lang="fr-FR" smtClean="0"/>
              <a:t>29/07/2024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1746465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2D117F82-385F-4E69-B736-4CFF01268C9E}" type="datetimeFigureOut">
              <a:rPr lang="fr-FR" smtClean="0"/>
              <a:t>29/07/2024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46159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17F82-385F-4E69-B736-4CFF01268C9E}" type="datetimeFigureOut">
              <a:rPr lang="fr-FR" smtClean="0"/>
              <a:t>29/07/2024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484699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2D117F82-385F-4E69-B736-4CFF01268C9E}" type="datetimeFigureOut">
              <a:rPr lang="fr-FR" smtClean="0"/>
              <a:t>29/07/2024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1270676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2D117F82-385F-4E69-B736-4CFF01268C9E}" type="datetimeFigureOut">
              <a:rPr lang="fr-FR" smtClean="0"/>
              <a:t>29/07/2024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FEE53B5-8CD9-47EC-9B27-4906BB003D97}" type="slidenum">
              <a:rPr lang="fr-FR" smtClean="0"/>
              <a:t>‹N°›</a:t>
            </a:fld>
            <a:endParaRPr lang="fr-FR"/>
          </a:p>
        </p:txBody>
      </p:sp>
    </p:spTree>
    <p:extLst>
      <p:ext uri="{BB962C8B-B14F-4D97-AF65-F5344CB8AC3E}">
        <p14:creationId xmlns:p14="http://schemas.microsoft.com/office/powerpoint/2010/main" val="4113421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D117F82-385F-4E69-B736-4CFF01268C9E}" type="datetimeFigureOut">
              <a:rPr lang="fr-FR" smtClean="0"/>
              <a:t>29/07/2024</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FEE53B5-8CD9-47EC-9B27-4906BB003D97}" type="slidenum">
              <a:rPr lang="fr-FR" smtClean="0"/>
              <a:t>‹N°›</a:t>
            </a:fld>
            <a:endParaRPr lang="fr-FR"/>
          </a:p>
        </p:txBody>
      </p:sp>
    </p:spTree>
    <p:extLst>
      <p:ext uri="{BB962C8B-B14F-4D97-AF65-F5344CB8AC3E}">
        <p14:creationId xmlns:p14="http://schemas.microsoft.com/office/powerpoint/2010/main" val="2187744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B6E8F081-07FD-4E30-93A9-D68D13271C8F}"/>
              </a:ext>
            </a:extLst>
          </p:cNvPr>
          <p:cNvSpPr/>
          <p:nvPr/>
        </p:nvSpPr>
        <p:spPr>
          <a:xfrm>
            <a:off x="113689" y="1147972"/>
            <a:ext cx="6589977" cy="1092607"/>
          </a:xfrm>
          <a:prstGeom prst="rect">
            <a:avLst/>
          </a:prstGeom>
        </p:spPr>
        <p:txBody>
          <a:bodyPr wrap="square">
            <a:spAutoFit/>
          </a:bodyPr>
          <a:lstStyle/>
          <a:p>
            <a:pPr algn="just"/>
            <a:r>
              <a:rPr lang="fr-FR" sz="800" b="1">
                <a:latin typeface="Arial" panose="020B0604020202020204" pitchFamily="34" charset="0"/>
                <a:cs typeface="Arial" panose="020B0604020202020204" pitchFamily="34" charset="0"/>
              </a:rPr>
              <a:t>Ce document d’information présente un résumé des principales garanties et exclusions du produit. Il ne prend pas en compte vos besoins et demandes spécifiques. Vous trouverez l’information complète sur ce produit dans la documentation précontractuelle et contractuelle. En particulier, les niveaux de remboursement sont détaillés dans le Règlement mutualiste.</a:t>
            </a:r>
            <a:endParaRPr lang="fr-FR" sz="800">
              <a:latin typeface="Arial" panose="020B0604020202020204" pitchFamily="34" charset="0"/>
              <a:cs typeface="Arial" panose="020B0604020202020204" pitchFamily="34" charset="0"/>
            </a:endParaRPr>
          </a:p>
          <a:p>
            <a:r>
              <a:rPr lang="fr-FR" sz="800" b="1">
                <a:latin typeface="Arial" panose="020B0604020202020204" pitchFamily="34" charset="0"/>
                <a:cs typeface="Arial" panose="020B0604020202020204" pitchFamily="34" charset="0"/>
              </a:rPr>
              <a:t>De quel type d’assurance s’agit-il ?</a:t>
            </a:r>
            <a:endParaRPr lang="fr-FR" sz="800">
              <a:latin typeface="Arial" panose="020B0604020202020204" pitchFamily="34" charset="0"/>
              <a:cs typeface="Arial" panose="020B0604020202020204" pitchFamily="34" charset="0"/>
            </a:endParaRPr>
          </a:p>
          <a:p>
            <a:pPr algn="just"/>
            <a:r>
              <a:rPr lang="fr-FR" sz="800">
                <a:latin typeface="Arial" panose="020B0604020202020204" pitchFamily="34" charset="0"/>
                <a:cs typeface="Arial" panose="020B0604020202020204" pitchFamily="34" charset="0"/>
              </a:rPr>
              <a:t>Le contrat de sortie CSS est destiné à rembourser tout ou partie des frais de santé restant à la charge de l’adhérent et des éventuels bénéficiaires en cas d’accident, de maladie ou de maternité, en complément de la Sécurité sociale française ou via une intervention de la Mutuelle seule. Le produit respecte les conditions légales des contrats responsables. Le montant de ce contrat est fixé par arrêté, en fonction de l’âge, Il est proposé aux personnes dont le droit à la CSS arrive à expiration</a:t>
            </a:r>
            <a:r>
              <a:rPr lang="fr-FR" sz="900">
                <a:latin typeface="Arial" panose="020B0604020202020204" pitchFamily="34" charset="0"/>
                <a:cs typeface="Arial" panose="020B0604020202020204" pitchFamily="34" charset="0"/>
              </a:rPr>
              <a:t>. </a:t>
            </a:r>
          </a:p>
        </p:txBody>
      </p:sp>
      <p:grpSp>
        <p:nvGrpSpPr>
          <p:cNvPr id="26" name="Groupe 25">
            <a:extLst>
              <a:ext uri="{FF2B5EF4-FFF2-40B4-BE49-F238E27FC236}">
                <a16:creationId xmlns:a16="http://schemas.microsoft.com/office/drawing/2014/main" id="{AC2A2A88-3275-4453-BC63-40A53492A37A}"/>
              </a:ext>
            </a:extLst>
          </p:cNvPr>
          <p:cNvGrpSpPr/>
          <p:nvPr/>
        </p:nvGrpSpPr>
        <p:grpSpPr>
          <a:xfrm>
            <a:off x="140548" y="187244"/>
            <a:ext cx="6556480" cy="1024450"/>
            <a:chOff x="121639" y="148017"/>
            <a:chExt cx="6556480" cy="804250"/>
          </a:xfrm>
        </p:grpSpPr>
        <p:grpSp>
          <p:nvGrpSpPr>
            <p:cNvPr id="4" name="Group 2">
              <a:extLst>
                <a:ext uri="{FF2B5EF4-FFF2-40B4-BE49-F238E27FC236}">
                  <a16:creationId xmlns:a16="http://schemas.microsoft.com/office/drawing/2014/main" id="{D3D38F2A-B694-4912-AE00-147C8808B733}"/>
                </a:ext>
              </a:extLst>
            </p:cNvPr>
            <p:cNvGrpSpPr>
              <a:grpSpLocks/>
            </p:cNvGrpSpPr>
            <p:nvPr/>
          </p:nvGrpSpPr>
          <p:grpSpPr bwMode="auto">
            <a:xfrm>
              <a:off x="168770" y="171434"/>
              <a:ext cx="6509349" cy="761063"/>
              <a:chOff x="538" y="-1821"/>
              <a:chExt cx="10834" cy="1200"/>
            </a:xfrm>
          </p:grpSpPr>
          <p:grpSp>
            <p:nvGrpSpPr>
              <p:cNvPr id="7" name="Group 7">
                <a:extLst>
                  <a:ext uri="{FF2B5EF4-FFF2-40B4-BE49-F238E27FC236}">
                    <a16:creationId xmlns:a16="http://schemas.microsoft.com/office/drawing/2014/main" id="{E0E91DB8-0E92-4A30-AAB0-F13B504C5C29}"/>
                  </a:ext>
                </a:extLst>
              </p:cNvPr>
              <p:cNvGrpSpPr>
                <a:grpSpLocks/>
              </p:cNvGrpSpPr>
              <p:nvPr/>
            </p:nvGrpSpPr>
            <p:grpSpPr bwMode="auto">
              <a:xfrm>
                <a:off x="538" y="-1821"/>
                <a:ext cx="10834" cy="1200"/>
                <a:chOff x="538" y="-1821"/>
                <a:chExt cx="10834" cy="1200"/>
              </a:xfrm>
            </p:grpSpPr>
            <p:sp>
              <p:nvSpPr>
                <p:cNvPr id="18" name="Freeform 8">
                  <a:extLst>
                    <a:ext uri="{FF2B5EF4-FFF2-40B4-BE49-F238E27FC236}">
                      <a16:creationId xmlns:a16="http://schemas.microsoft.com/office/drawing/2014/main" id="{ED20AF71-EAD4-41C0-85C9-B247930BF60C}"/>
                    </a:ext>
                  </a:extLst>
                </p:cNvPr>
                <p:cNvSpPr>
                  <a:spLocks/>
                </p:cNvSpPr>
                <p:nvPr/>
              </p:nvSpPr>
              <p:spPr bwMode="auto">
                <a:xfrm>
                  <a:off x="538" y="-1821"/>
                  <a:ext cx="10834" cy="1200"/>
                </a:xfrm>
                <a:custGeom>
                  <a:avLst/>
                  <a:gdLst>
                    <a:gd name="T0" fmla="+- 0 538 538"/>
                    <a:gd name="T1" fmla="*/ T0 w 10834"/>
                    <a:gd name="T2" fmla="+- 0 -1269 -1821"/>
                    <a:gd name="T3" fmla="*/ -1269 h 552"/>
                    <a:gd name="T4" fmla="+- 0 11371 538"/>
                    <a:gd name="T5" fmla="*/ T4 w 10834"/>
                    <a:gd name="T6" fmla="+- 0 -1269 -1821"/>
                    <a:gd name="T7" fmla="*/ -1269 h 552"/>
                    <a:gd name="T8" fmla="+- 0 11371 538"/>
                    <a:gd name="T9" fmla="*/ T8 w 10834"/>
                    <a:gd name="T10" fmla="+- 0 -1821 -1821"/>
                    <a:gd name="T11" fmla="*/ -1821 h 552"/>
                    <a:gd name="T12" fmla="+- 0 538 538"/>
                    <a:gd name="T13" fmla="*/ T12 w 10834"/>
                    <a:gd name="T14" fmla="+- 0 -1821 -1821"/>
                    <a:gd name="T15" fmla="*/ -1821 h 552"/>
                    <a:gd name="T16" fmla="+- 0 538 538"/>
                    <a:gd name="T17" fmla="*/ T16 w 10834"/>
                    <a:gd name="T18" fmla="+- 0 -1269 -1821"/>
                    <a:gd name="T19" fmla="*/ -1269 h 552"/>
                  </a:gdLst>
                  <a:ahLst/>
                  <a:cxnLst>
                    <a:cxn ang="0">
                      <a:pos x="T1" y="T3"/>
                    </a:cxn>
                    <a:cxn ang="0">
                      <a:pos x="T5" y="T7"/>
                    </a:cxn>
                    <a:cxn ang="0">
                      <a:pos x="T9" y="T11"/>
                    </a:cxn>
                    <a:cxn ang="0">
                      <a:pos x="T13" y="T15"/>
                    </a:cxn>
                    <a:cxn ang="0">
                      <a:pos x="T17" y="T19"/>
                    </a:cxn>
                  </a:cxnLst>
                  <a:rect l="0" t="0" r="r" b="b"/>
                  <a:pathLst>
                    <a:path w="10834" h="552">
                      <a:moveTo>
                        <a:pt x="0" y="552"/>
                      </a:moveTo>
                      <a:lnTo>
                        <a:pt x="10833" y="552"/>
                      </a:lnTo>
                      <a:lnTo>
                        <a:pt x="10833" y="0"/>
                      </a:lnTo>
                      <a:lnTo>
                        <a:pt x="0" y="0"/>
                      </a:lnTo>
                      <a:lnTo>
                        <a:pt x="0" y="552"/>
                      </a:lnTo>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8" name="Group 9">
                <a:extLst>
                  <a:ext uri="{FF2B5EF4-FFF2-40B4-BE49-F238E27FC236}">
                    <a16:creationId xmlns:a16="http://schemas.microsoft.com/office/drawing/2014/main" id="{6A5C52F4-7B9B-4A12-8DC4-D932E0F744F5}"/>
                  </a:ext>
                </a:extLst>
              </p:cNvPr>
              <p:cNvGrpSpPr>
                <a:grpSpLocks/>
              </p:cNvGrpSpPr>
              <p:nvPr/>
            </p:nvGrpSpPr>
            <p:grpSpPr bwMode="auto">
              <a:xfrm>
                <a:off x="538" y="-1269"/>
                <a:ext cx="10831" cy="206"/>
                <a:chOff x="538" y="-1269"/>
                <a:chExt cx="10831" cy="206"/>
              </a:xfrm>
            </p:grpSpPr>
            <p:sp>
              <p:nvSpPr>
                <p:cNvPr id="17" name="Freeform 10">
                  <a:extLst>
                    <a:ext uri="{FF2B5EF4-FFF2-40B4-BE49-F238E27FC236}">
                      <a16:creationId xmlns:a16="http://schemas.microsoft.com/office/drawing/2014/main" id="{47182A88-7806-4864-84A8-C18EBA76DA03}"/>
                    </a:ext>
                  </a:extLst>
                </p:cNvPr>
                <p:cNvSpPr>
                  <a:spLocks/>
                </p:cNvSpPr>
                <p:nvPr/>
              </p:nvSpPr>
              <p:spPr bwMode="auto">
                <a:xfrm>
                  <a:off x="538" y="-1269"/>
                  <a:ext cx="10831" cy="206"/>
                </a:xfrm>
                <a:custGeom>
                  <a:avLst/>
                  <a:gdLst>
                    <a:gd name="T0" fmla="+- 0 538 538"/>
                    <a:gd name="T1" fmla="*/ T0 w 10831"/>
                    <a:gd name="T2" fmla="+- 0 -1063 -1269"/>
                    <a:gd name="T3" fmla="*/ -1063 h 206"/>
                    <a:gd name="T4" fmla="+- 0 11369 538"/>
                    <a:gd name="T5" fmla="*/ T4 w 10831"/>
                    <a:gd name="T6" fmla="+- 0 -1063 -1269"/>
                    <a:gd name="T7" fmla="*/ -1063 h 206"/>
                    <a:gd name="T8" fmla="+- 0 11369 538"/>
                    <a:gd name="T9" fmla="*/ T8 w 10831"/>
                    <a:gd name="T10" fmla="+- 0 -1269 -1269"/>
                    <a:gd name="T11" fmla="*/ -1269 h 206"/>
                    <a:gd name="T12" fmla="+- 0 538 538"/>
                    <a:gd name="T13" fmla="*/ T12 w 10831"/>
                    <a:gd name="T14" fmla="+- 0 -1269 -1269"/>
                    <a:gd name="T15" fmla="*/ -1269 h 206"/>
                    <a:gd name="T16" fmla="+- 0 538 538"/>
                    <a:gd name="T17" fmla="*/ T16 w 10831"/>
                    <a:gd name="T18" fmla="+- 0 -1063 -1269"/>
                    <a:gd name="T19" fmla="*/ -1063 h 206"/>
                  </a:gdLst>
                  <a:ahLst/>
                  <a:cxnLst>
                    <a:cxn ang="0">
                      <a:pos x="T1" y="T3"/>
                    </a:cxn>
                    <a:cxn ang="0">
                      <a:pos x="T5" y="T7"/>
                    </a:cxn>
                    <a:cxn ang="0">
                      <a:pos x="T9" y="T11"/>
                    </a:cxn>
                    <a:cxn ang="0">
                      <a:pos x="T13" y="T15"/>
                    </a:cxn>
                    <a:cxn ang="0">
                      <a:pos x="T17" y="T19"/>
                    </a:cxn>
                  </a:cxnLst>
                  <a:rect l="0" t="0" r="r" b="b"/>
                  <a:pathLst>
                    <a:path w="10831" h="206">
                      <a:moveTo>
                        <a:pt x="0" y="206"/>
                      </a:moveTo>
                      <a:lnTo>
                        <a:pt x="10831" y="206"/>
                      </a:lnTo>
                      <a:lnTo>
                        <a:pt x="10831" y="0"/>
                      </a:lnTo>
                      <a:lnTo>
                        <a:pt x="0" y="0"/>
                      </a:lnTo>
                      <a:lnTo>
                        <a:pt x="0" y="206"/>
                      </a:lnTo>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9" name="Group 11">
                <a:extLst>
                  <a:ext uri="{FF2B5EF4-FFF2-40B4-BE49-F238E27FC236}">
                    <a16:creationId xmlns:a16="http://schemas.microsoft.com/office/drawing/2014/main" id="{AABD9FA5-A478-4A29-ABD8-D21BA0C59B12}"/>
                  </a:ext>
                </a:extLst>
              </p:cNvPr>
              <p:cNvGrpSpPr>
                <a:grpSpLocks/>
              </p:cNvGrpSpPr>
              <p:nvPr/>
            </p:nvGrpSpPr>
            <p:grpSpPr bwMode="auto">
              <a:xfrm>
                <a:off x="538" y="-1063"/>
                <a:ext cx="9559" cy="209"/>
                <a:chOff x="538" y="-1063"/>
                <a:chExt cx="9559" cy="209"/>
              </a:xfrm>
            </p:grpSpPr>
            <p:sp>
              <p:nvSpPr>
                <p:cNvPr id="16" name="Freeform 12">
                  <a:extLst>
                    <a:ext uri="{FF2B5EF4-FFF2-40B4-BE49-F238E27FC236}">
                      <a16:creationId xmlns:a16="http://schemas.microsoft.com/office/drawing/2014/main" id="{28B8AD7E-E899-48E2-9558-1C673A0046A3}"/>
                    </a:ext>
                  </a:extLst>
                </p:cNvPr>
                <p:cNvSpPr>
                  <a:spLocks/>
                </p:cNvSpPr>
                <p:nvPr/>
              </p:nvSpPr>
              <p:spPr bwMode="auto">
                <a:xfrm>
                  <a:off x="538" y="-1063"/>
                  <a:ext cx="9559" cy="209"/>
                </a:xfrm>
                <a:custGeom>
                  <a:avLst/>
                  <a:gdLst>
                    <a:gd name="T0" fmla="+- 0 538 538"/>
                    <a:gd name="T1" fmla="*/ T0 w 9559"/>
                    <a:gd name="T2" fmla="+- 0 -854 -1063"/>
                    <a:gd name="T3" fmla="*/ -854 h 209"/>
                    <a:gd name="T4" fmla="+- 0 10097 538"/>
                    <a:gd name="T5" fmla="*/ T4 w 9559"/>
                    <a:gd name="T6" fmla="+- 0 -854 -1063"/>
                    <a:gd name="T7" fmla="*/ -854 h 209"/>
                    <a:gd name="T8" fmla="+- 0 10097 538"/>
                    <a:gd name="T9" fmla="*/ T8 w 9559"/>
                    <a:gd name="T10" fmla="+- 0 -1063 -1063"/>
                    <a:gd name="T11" fmla="*/ -1063 h 209"/>
                    <a:gd name="T12" fmla="+- 0 538 538"/>
                    <a:gd name="T13" fmla="*/ T12 w 9559"/>
                    <a:gd name="T14" fmla="+- 0 -1063 -1063"/>
                    <a:gd name="T15" fmla="*/ -1063 h 209"/>
                    <a:gd name="T16" fmla="+- 0 538 538"/>
                    <a:gd name="T17" fmla="*/ T16 w 9559"/>
                    <a:gd name="T18" fmla="+- 0 -854 -1063"/>
                    <a:gd name="T19" fmla="*/ -854 h 209"/>
                  </a:gdLst>
                  <a:ahLst/>
                  <a:cxnLst>
                    <a:cxn ang="0">
                      <a:pos x="T1" y="T3"/>
                    </a:cxn>
                    <a:cxn ang="0">
                      <a:pos x="T5" y="T7"/>
                    </a:cxn>
                    <a:cxn ang="0">
                      <a:pos x="T9" y="T11"/>
                    </a:cxn>
                    <a:cxn ang="0">
                      <a:pos x="T13" y="T15"/>
                    </a:cxn>
                    <a:cxn ang="0">
                      <a:pos x="T17" y="T19"/>
                    </a:cxn>
                  </a:cxnLst>
                  <a:rect l="0" t="0" r="r" b="b"/>
                  <a:pathLst>
                    <a:path w="9559" h="209">
                      <a:moveTo>
                        <a:pt x="0" y="209"/>
                      </a:moveTo>
                      <a:lnTo>
                        <a:pt x="9559" y="209"/>
                      </a:lnTo>
                      <a:lnTo>
                        <a:pt x="9559" y="0"/>
                      </a:lnTo>
                      <a:lnTo>
                        <a:pt x="0" y="0"/>
                      </a:lnTo>
                      <a:lnTo>
                        <a:pt x="0" y="209"/>
                      </a:lnTo>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10" name="Group 13">
                <a:extLst>
                  <a:ext uri="{FF2B5EF4-FFF2-40B4-BE49-F238E27FC236}">
                    <a16:creationId xmlns:a16="http://schemas.microsoft.com/office/drawing/2014/main" id="{A8F1401C-DD5D-45EF-B5ED-F0805FAA1630}"/>
                  </a:ext>
                </a:extLst>
              </p:cNvPr>
              <p:cNvGrpSpPr>
                <a:grpSpLocks/>
              </p:cNvGrpSpPr>
              <p:nvPr/>
            </p:nvGrpSpPr>
            <p:grpSpPr bwMode="auto">
              <a:xfrm>
                <a:off x="538" y="-854"/>
                <a:ext cx="9559" cy="207"/>
                <a:chOff x="538" y="-854"/>
                <a:chExt cx="9559" cy="207"/>
              </a:xfrm>
            </p:grpSpPr>
            <p:sp>
              <p:nvSpPr>
                <p:cNvPr id="15" name="Freeform 14">
                  <a:extLst>
                    <a:ext uri="{FF2B5EF4-FFF2-40B4-BE49-F238E27FC236}">
                      <a16:creationId xmlns:a16="http://schemas.microsoft.com/office/drawing/2014/main" id="{25E84232-FBB8-4010-9D56-DC31FF24AE56}"/>
                    </a:ext>
                  </a:extLst>
                </p:cNvPr>
                <p:cNvSpPr>
                  <a:spLocks/>
                </p:cNvSpPr>
                <p:nvPr/>
              </p:nvSpPr>
              <p:spPr bwMode="auto">
                <a:xfrm>
                  <a:off x="538" y="-854"/>
                  <a:ext cx="9559" cy="207"/>
                </a:xfrm>
                <a:custGeom>
                  <a:avLst/>
                  <a:gdLst>
                    <a:gd name="T0" fmla="+- 0 538 538"/>
                    <a:gd name="T1" fmla="*/ T0 w 9559"/>
                    <a:gd name="T2" fmla="+- 0 -647 -854"/>
                    <a:gd name="T3" fmla="*/ -647 h 207"/>
                    <a:gd name="T4" fmla="+- 0 10097 538"/>
                    <a:gd name="T5" fmla="*/ T4 w 9559"/>
                    <a:gd name="T6" fmla="+- 0 -647 -854"/>
                    <a:gd name="T7" fmla="*/ -647 h 207"/>
                    <a:gd name="T8" fmla="+- 0 10097 538"/>
                    <a:gd name="T9" fmla="*/ T8 w 9559"/>
                    <a:gd name="T10" fmla="+- 0 -854 -854"/>
                    <a:gd name="T11" fmla="*/ -854 h 207"/>
                    <a:gd name="T12" fmla="+- 0 538 538"/>
                    <a:gd name="T13" fmla="*/ T12 w 9559"/>
                    <a:gd name="T14" fmla="+- 0 -854 -854"/>
                    <a:gd name="T15" fmla="*/ -854 h 207"/>
                    <a:gd name="T16" fmla="+- 0 538 538"/>
                    <a:gd name="T17" fmla="*/ T16 w 9559"/>
                    <a:gd name="T18" fmla="+- 0 -647 -854"/>
                    <a:gd name="T19" fmla="*/ -647 h 207"/>
                  </a:gdLst>
                  <a:ahLst/>
                  <a:cxnLst>
                    <a:cxn ang="0">
                      <a:pos x="T1" y="T3"/>
                    </a:cxn>
                    <a:cxn ang="0">
                      <a:pos x="T5" y="T7"/>
                    </a:cxn>
                    <a:cxn ang="0">
                      <a:pos x="T9" y="T11"/>
                    </a:cxn>
                    <a:cxn ang="0">
                      <a:pos x="T13" y="T15"/>
                    </a:cxn>
                    <a:cxn ang="0">
                      <a:pos x="T17" y="T19"/>
                    </a:cxn>
                  </a:cxnLst>
                  <a:rect l="0" t="0" r="r" b="b"/>
                  <a:pathLst>
                    <a:path w="9559" h="207">
                      <a:moveTo>
                        <a:pt x="0" y="207"/>
                      </a:moveTo>
                      <a:lnTo>
                        <a:pt x="9559" y="207"/>
                      </a:lnTo>
                      <a:lnTo>
                        <a:pt x="9559" y="0"/>
                      </a:lnTo>
                      <a:lnTo>
                        <a:pt x="0" y="0"/>
                      </a:lnTo>
                      <a:lnTo>
                        <a:pt x="0" y="207"/>
                      </a:lnTo>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sp>
          <p:nvSpPr>
            <p:cNvPr id="22" name="Rectangle 21">
              <a:extLst>
                <a:ext uri="{FF2B5EF4-FFF2-40B4-BE49-F238E27FC236}">
                  <a16:creationId xmlns:a16="http://schemas.microsoft.com/office/drawing/2014/main" id="{63C5E262-1627-4F14-A481-190AB9A2B46E}"/>
                </a:ext>
              </a:extLst>
            </p:cNvPr>
            <p:cNvSpPr/>
            <p:nvPr/>
          </p:nvSpPr>
          <p:spPr>
            <a:xfrm>
              <a:off x="121639" y="148017"/>
              <a:ext cx="4400972" cy="369332"/>
            </a:xfrm>
            <a:prstGeom prst="rect">
              <a:avLst/>
            </a:prstGeom>
          </p:spPr>
          <p:txBody>
            <a:bodyPr wrap="square">
              <a:spAutoFit/>
            </a:bodyPr>
            <a:lstStyle/>
            <a:p>
              <a:r>
                <a:rPr lang="fr-FR" b="1">
                  <a:solidFill>
                    <a:srgbClr val="FFFFFF"/>
                  </a:solidFill>
                  <a:latin typeface="Arial" panose="020B0604020202020204" pitchFamily="34" charset="0"/>
                  <a:ea typeface="Calibri" panose="020F0502020204030204" pitchFamily="34" charset="0"/>
                </a:rPr>
                <a:t>Assurance Complémentaire Santé </a:t>
              </a:r>
              <a:endParaRPr lang="fr-FR"/>
            </a:p>
          </p:txBody>
        </p:sp>
        <p:pic>
          <p:nvPicPr>
            <p:cNvPr id="24" name="Image 23">
              <a:extLst>
                <a:ext uri="{FF2B5EF4-FFF2-40B4-BE49-F238E27FC236}">
                  <a16:creationId xmlns:a16="http://schemas.microsoft.com/office/drawing/2014/main" id="{D69F72A6-0141-4E69-957F-7021D4188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9296" y="207326"/>
              <a:ext cx="682116" cy="717972"/>
            </a:xfrm>
            <a:prstGeom prst="rect">
              <a:avLst/>
            </a:prstGeom>
          </p:spPr>
        </p:pic>
        <p:sp>
          <p:nvSpPr>
            <p:cNvPr id="25" name="Rectangle 24">
              <a:extLst>
                <a:ext uri="{FF2B5EF4-FFF2-40B4-BE49-F238E27FC236}">
                  <a16:creationId xmlns:a16="http://schemas.microsoft.com/office/drawing/2014/main" id="{E763C54F-74DD-48D4-8378-A5982402081C}"/>
                </a:ext>
              </a:extLst>
            </p:cNvPr>
            <p:cNvSpPr/>
            <p:nvPr/>
          </p:nvSpPr>
          <p:spPr>
            <a:xfrm>
              <a:off x="121639" y="336132"/>
              <a:ext cx="5743295" cy="616135"/>
            </a:xfrm>
            <a:prstGeom prst="rect">
              <a:avLst/>
            </a:prstGeom>
          </p:spPr>
          <p:txBody>
            <a:bodyPr wrap="square">
              <a:spAutoFit/>
            </a:bodyPr>
            <a:lstStyle/>
            <a:p>
              <a:r>
                <a:rPr lang="fr-FR" sz="900">
                  <a:solidFill>
                    <a:srgbClr val="FFFFFF"/>
                  </a:solidFill>
                  <a:latin typeface="Arial" panose="020B0604020202020204" pitchFamily="34" charset="0"/>
                  <a:ea typeface="Calibri" panose="020F0502020204030204" pitchFamily="34" charset="0"/>
                </a:rPr>
                <a:t>Document d’information sur le produit </a:t>
              </a:r>
              <a:r>
                <a:rPr lang="fr-FR" sz="900">
                  <a:solidFill>
                    <a:srgbClr val="FFFFFF"/>
                  </a:solidFill>
                  <a:latin typeface="Arial" panose="020B0604020202020204" pitchFamily="34" charset="0"/>
                </a:rPr>
                <a:t>d’assurance</a:t>
              </a:r>
            </a:p>
            <a:p>
              <a:pPr algn="just"/>
              <a:r>
                <a:rPr lang="fr-FR" sz="900">
                  <a:solidFill>
                    <a:srgbClr val="FFFFFF"/>
                  </a:solidFill>
                  <a:latin typeface="Arial" panose="020B0604020202020204" pitchFamily="34" charset="0"/>
                </a:rPr>
                <a:t>Compagnie : MGEN n° SIREN 775 685 399 - Mutuelle soumise aux dispositions du livre II du Code de la mutualité. MAIF - société d’assurance mutuelle à cotisations variables - CS 90000 - 79038 Niort cedex 9, entreprise régie par le Code des assurances.</a:t>
              </a:r>
            </a:p>
            <a:p>
              <a:pPr algn="just"/>
              <a:r>
                <a:rPr lang="fr-FR" sz="900">
                  <a:solidFill>
                    <a:srgbClr val="FFFFFF"/>
                  </a:solidFill>
                  <a:latin typeface="Arial" panose="020B0604020202020204" pitchFamily="34" charset="0"/>
                </a:rPr>
                <a:t>Produit : Contrat de sortie de la Complémentaire Santé Solidaire (CSS)</a:t>
              </a:r>
            </a:p>
          </p:txBody>
        </p:sp>
      </p:grpSp>
      <p:grpSp>
        <p:nvGrpSpPr>
          <p:cNvPr id="28" name="Group 20">
            <a:extLst>
              <a:ext uri="{FF2B5EF4-FFF2-40B4-BE49-F238E27FC236}">
                <a16:creationId xmlns:a16="http://schemas.microsoft.com/office/drawing/2014/main" id="{BF847986-8B03-4454-A02B-18B33C2BE698}"/>
              </a:ext>
            </a:extLst>
          </p:cNvPr>
          <p:cNvGrpSpPr>
            <a:grpSpLocks/>
          </p:cNvGrpSpPr>
          <p:nvPr/>
        </p:nvGrpSpPr>
        <p:grpSpPr bwMode="auto">
          <a:xfrm>
            <a:off x="194026" y="2326160"/>
            <a:ext cx="3241045" cy="7220451"/>
            <a:chOff x="674" y="842"/>
            <a:chExt cx="5106" cy="11592"/>
          </a:xfrm>
        </p:grpSpPr>
        <p:grpSp>
          <p:nvGrpSpPr>
            <p:cNvPr id="29" name="Group 21">
              <a:extLst>
                <a:ext uri="{FF2B5EF4-FFF2-40B4-BE49-F238E27FC236}">
                  <a16:creationId xmlns:a16="http://schemas.microsoft.com/office/drawing/2014/main" id="{7A6EB531-2A6C-4379-8222-B7AB7EA0D19A}"/>
                </a:ext>
              </a:extLst>
            </p:cNvPr>
            <p:cNvGrpSpPr>
              <a:grpSpLocks/>
            </p:cNvGrpSpPr>
            <p:nvPr/>
          </p:nvGrpSpPr>
          <p:grpSpPr bwMode="auto">
            <a:xfrm>
              <a:off x="674" y="842"/>
              <a:ext cx="5106" cy="2"/>
              <a:chOff x="674" y="842"/>
              <a:chExt cx="5106" cy="2"/>
            </a:xfrm>
          </p:grpSpPr>
          <p:sp>
            <p:nvSpPr>
              <p:cNvPr id="1028" name="Freeform 22">
                <a:extLst>
                  <a:ext uri="{FF2B5EF4-FFF2-40B4-BE49-F238E27FC236}">
                    <a16:creationId xmlns:a16="http://schemas.microsoft.com/office/drawing/2014/main" id="{9409307F-08B5-49DD-96BA-B79F5ACCBAAE}"/>
                  </a:ext>
                </a:extLst>
              </p:cNvPr>
              <p:cNvSpPr>
                <a:spLocks/>
              </p:cNvSpPr>
              <p:nvPr/>
            </p:nvSpPr>
            <p:spPr bwMode="auto">
              <a:xfrm>
                <a:off x="674" y="842"/>
                <a:ext cx="5106" cy="2"/>
              </a:xfrm>
              <a:custGeom>
                <a:avLst/>
                <a:gdLst>
                  <a:gd name="T0" fmla="+- 0 674 674"/>
                  <a:gd name="T1" fmla="*/ T0 w 5106"/>
                  <a:gd name="T2" fmla="+- 0 5781 674"/>
                  <a:gd name="T3" fmla="*/ T2 w 5106"/>
                </a:gdLst>
                <a:ahLst/>
                <a:cxnLst>
                  <a:cxn ang="0">
                    <a:pos x="T1" y="0"/>
                  </a:cxn>
                  <a:cxn ang="0">
                    <a:pos x="T3" y="0"/>
                  </a:cxn>
                </a:cxnLst>
                <a:rect l="0" t="0" r="r" b="b"/>
                <a:pathLst>
                  <a:path w="5106">
                    <a:moveTo>
                      <a:pt x="0" y="0"/>
                    </a:moveTo>
                    <a:lnTo>
                      <a:pt x="5107"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30" name="Group 23">
              <a:extLst>
                <a:ext uri="{FF2B5EF4-FFF2-40B4-BE49-F238E27FC236}">
                  <a16:creationId xmlns:a16="http://schemas.microsoft.com/office/drawing/2014/main" id="{0AB0A814-FCAB-40B5-94DA-46CA7EF0EF76}"/>
                </a:ext>
              </a:extLst>
            </p:cNvPr>
            <p:cNvGrpSpPr>
              <a:grpSpLocks/>
            </p:cNvGrpSpPr>
            <p:nvPr/>
          </p:nvGrpSpPr>
          <p:grpSpPr bwMode="auto">
            <a:xfrm>
              <a:off x="684" y="852"/>
              <a:ext cx="2" cy="11570"/>
              <a:chOff x="684" y="852"/>
              <a:chExt cx="2" cy="11570"/>
            </a:xfrm>
          </p:grpSpPr>
          <p:sp>
            <p:nvSpPr>
              <p:cNvPr id="1027" name="Freeform 24">
                <a:extLst>
                  <a:ext uri="{FF2B5EF4-FFF2-40B4-BE49-F238E27FC236}">
                    <a16:creationId xmlns:a16="http://schemas.microsoft.com/office/drawing/2014/main" id="{5D20F135-BBDE-4E98-A8B7-A071C287E757}"/>
                  </a:ext>
                </a:extLst>
              </p:cNvPr>
              <p:cNvSpPr>
                <a:spLocks/>
              </p:cNvSpPr>
              <p:nvPr/>
            </p:nvSpPr>
            <p:spPr bwMode="auto">
              <a:xfrm>
                <a:off x="684" y="852"/>
                <a:ext cx="2" cy="11570"/>
              </a:xfrm>
              <a:custGeom>
                <a:avLst/>
                <a:gdLst>
                  <a:gd name="T0" fmla="+- 0 852 852"/>
                  <a:gd name="T1" fmla="*/ 852 h 11570"/>
                  <a:gd name="T2" fmla="+- 0 12422 852"/>
                  <a:gd name="T3" fmla="*/ 12422 h 11570"/>
                </a:gdLst>
                <a:ahLst/>
                <a:cxnLst>
                  <a:cxn ang="0">
                    <a:pos x="0" y="T1"/>
                  </a:cxn>
                  <a:cxn ang="0">
                    <a:pos x="0" y="T3"/>
                  </a:cxn>
                </a:cxnLst>
                <a:rect l="0" t="0" r="r" b="b"/>
                <a:pathLst>
                  <a:path h="11570">
                    <a:moveTo>
                      <a:pt x="0" y="0"/>
                    </a:moveTo>
                    <a:lnTo>
                      <a:pt x="0" y="1157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31" name="Group 25">
              <a:extLst>
                <a:ext uri="{FF2B5EF4-FFF2-40B4-BE49-F238E27FC236}">
                  <a16:creationId xmlns:a16="http://schemas.microsoft.com/office/drawing/2014/main" id="{D2C9A591-6439-4ADC-B2A3-A9F2A00954D0}"/>
                </a:ext>
              </a:extLst>
            </p:cNvPr>
            <p:cNvGrpSpPr>
              <a:grpSpLocks/>
            </p:cNvGrpSpPr>
            <p:nvPr/>
          </p:nvGrpSpPr>
          <p:grpSpPr bwMode="auto">
            <a:xfrm>
              <a:off x="5771" y="852"/>
              <a:ext cx="2" cy="11570"/>
              <a:chOff x="5771" y="852"/>
              <a:chExt cx="2" cy="11570"/>
            </a:xfrm>
          </p:grpSpPr>
          <p:sp>
            <p:nvSpPr>
              <p:cNvPr id="1026" name="Freeform 26">
                <a:extLst>
                  <a:ext uri="{FF2B5EF4-FFF2-40B4-BE49-F238E27FC236}">
                    <a16:creationId xmlns:a16="http://schemas.microsoft.com/office/drawing/2014/main" id="{0D64C199-6C9E-444A-8B71-BFEBA0CF614E}"/>
                  </a:ext>
                </a:extLst>
              </p:cNvPr>
              <p:cNvSpPr>
                <a:spLocks/>
              </p:cNvSpPr>
              <p:nvPr/>
            </p:nvSpPr>
            <p:spPr bwMode="auto">
              <a:xfrm>
                <a:off x="5771" y="852"/>
                <a:ext cx="2" cy="11570"/>
              </a:xfrm>
              <a:custGeom>
                <a:avLst/>
                <a:gdLst>
                  <a:gd name="T0" fmla="+- 0 852 852"/>
                  <a:gd name="T1" fmla="*/ 852 h 11570"/>
                  <a:gd name="T2" fmla="+- 0 12422 852"/>
                  <a:gd name="T3" fmla="*/ 12422 h 11570"/>
                </a:gdLst>
                <a:ahLst/>
                <a:cxnLst>
                  <a:cxn ang="0">
                    <a:pos x="0" y="T1"/>
                  </a:cxn>
                  <a:cxn ang="0">
                    <a:pos x="0" y="T3"/>
                  </a:cxn>
                </a:cxnLst>
                <a:rect l="0" t="0" r="r" b="b"/>
                <a:pathLst>
                  <a:path h="11570">
                    <a:moveTo>
                      <a:pt x="0" y="0"/>
                    </a:moveTo>
                    <a:lnTo>
                      <a:pt x="0" y="1157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1024" name="Group 27">
              <a:extLst>
                <a:ext uri="{FF2B5EF4-FFF2-40B4-BE49-F238E27FC236}">
                  <a16:creationId xmlns:a16="http://schemas.microsoft.com/office/drawing/2014/main" id="{19C47C1E-3E44-436E-A028-0FD86186DB2D}"/>
                </a:ext>
              </a:extLst>
            </p:cNvPr>
            <p:cNvGrpSpPr>
              <a:grpSpLocks/>
            </p:cNvGrpSpPr>
            <p:nvPr/>
          </p:nvGrpSpPr>
          <p:grpSpPr bwMode="auto">
            <a:xfrm>
              <a:off x="674" y="12432"/>
              <a:ext cx="5106" cy="2"/>
              <a:chOff x="674" y="12432"/>
              <a:chExt cx="5106" cy="2"/>
            </a:xfrm>
          </p:grpSpPr>
          <p:sp>
            <p:nvSpPr>
              <p:cNvPr id="1025" name="Freeform 28">
                <a:extLst>
                  <a:ext uri="{FF2B5EF4-FFF2-40B4-BE49-F238E27FC236}">
                    <a16:creationId xmlns:a16="http://schemas.microsoft.com/office/drawing/2014/main" id="{E5642BF2-C702-40D0-9284-F0F6A4D7765C}"/>
                  </a:ext>
                </a:extLst>
              </p:cNvPr>
              <p:cNvSpPr>
                <a:spLocks/>
              </p:cNvSpPr>
              <p:nvPr/>
            </p:nvSpPr>
            <p:spPr bwMode="auto">
              <a:xfrm>
                <a:off x="674" y="12432"/>
                <a:ext cx="5106" cy="2"/>
              </a:xfrm>
              <a:custGeom>
                <a:avLst/>
                <a:gdLst>
                  <a:gd name="T0" fmla="+- 0 674 674"/>
                  <a:gd name="T1" fmla="*/ T0 w 5106"/>
                  <a:gd name="T2" fmla="+- 0 5781 674"/>
                  <a:gd name="T3" fmla="*/ T2 w 5106"/>
                </a:gdLst>
                <a:ahLst/>
                <a:cxnLst>
                  <a:cxn ang="0">
                    <a:pos x="T1" y="0"/>
                  </a:cxn>
                  <a:cxn ang="0">
                    <a:pos x="T3" y="0"/>
                  </a:cxn>
                </a:cxnLst>
                <a:rect l="0" t="0" r="r" b="b"/>
                <a:pathLst>
                  <a:path w="5106">
                    <a:moveTo>
                      <a:pt x="0" y="0"/>
                    </a:moveTo>
                    <a:lnTo>
                      <a:pt x="5107"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grpSp>
        <p:nvGrpSpPr>
          <p:cNvPr id="1029" name="Group 29">
            <a:extLst>
              <a:ext uri="{FF2B5EF4-FFF2-40B4-BE49-F238E27FC236}">
                <a16:creationId xmlns:a16="http://schemas.microsoft.com/office/drawing/2014/main" id="{6454F25A-F6CC-49CB-A2C5-4319A9DD7444}"/>
              </a:ext>
            </a:extLst>
          </p:cNvPr>
          <p:cNvGrpSpPr>
            <a:grpSpLocks/>
          </p:cNvGrpSpPr>
          <p:nvPr/>
        </p:nvGrpSpPr>
        <p:grpSpPr bwMode="auto">
          <a:xfrm>
            <a:off x="3470488" y="2319723"/>
            <a:ext cx="3240000" cy="1381728"/>
            <a:chOff x="6032" y="-3079"/>
            <a:chExt cx="5410" cy="2724"/>
          </a:xfrm>
        </p:grpSpPr>
        <p:grpSp>
          <p:nvGrpSpPr>
            <p:cNvPr id="1030" name="Group 30">
              <a:extLst>
                <a:ext uri="{FF2B5EF4-FFF2-40B4-BE49-F238E27FC236}">
                  <a16:creationId xmlns:a16="http://schemas.microsoft.com/office/drawing/2014/main" id="{CC464A5D-D2C2-4246-B0BE-6761922ED19C}"/>
                </a:ext>
              </a:extLst>
            </p:cNvPr>
            <p:cNvGrpSpPr>
              <a:grpSpLocks/>
            </p:cNvGrpSpPr>
            <p:nvPr/>
          </p:nvGrpSpPr>
          <p:grpSpPr bwMode="auto">
            <a:xfrm>
              <a:off x="6042" y="-3069"/>
              <a:ext cx="5389" cy="2"/>
              <a:chOff x="6042" y="-3069"/>
              <a:chExt cx="5389" cy="2"/>
            </a:xfrm>
          </p:grpSpPr>
          <p:sp>
            <p:nvSpPr>
              <p:cNvPr id="1037" name="Freeform 31">
                <a:extLst>
                  <a:ext uri="{FF2B5EF4-FFF2-40B4-BE49-F238E27FC236}">
                    <a16:creationId xmlns:a16="http://schemas.microsoft.com/office/drawing/2014/main" id="{A12DBC5B-8878-45F8-94DE-90266A102CDB}"/>
                  </a:ext>
                </a:extLst>
              </p:cNvPr>
              <p:cNvSpPr>
                <a:spLocks/>
              </p:cNvSpPr>
              <p:nvPr/>
            </p:nvSpPr>
            <p:spPr bwMode="auto">
              <a:xfrm>
                <a:off x="6042" y="-3069"/>
                <a:ext cx="5389" cy="2"/>
              </a:xfrm>
              <a:custGeom>
                <a:avLst/>
                <a:gdLst>
                  <a:gd name="T0" fmla="+- 0 6042 6042"/>
                  <a:gd name="T1" fmla="*/ T0 w 5389"/>
                  <a:gd name="T2" fmla="+- 0 11431 6042"/>
                  <a:gd name="T3" fmla="*/ T2 w 5389"/>
                </a:gdLst>
                <a:ahLst/>
                <a:cxnLst>
                  <a:cxn ang="0">
                    <a:pos x="T1" y="0"/>
                  </a:cxn>
                  <a:cxn ang="0">
                    <a:pos x="T3" y="0"/>
                  </a:cxn>
                </a:cxnLst>
                <a:rect l="0" t="0" r="r" b="b"/>
                <a:pathLst>
                  <a:path w="5389">
                    <a:moveTo>
                      <a:pt x="0" y="0"/>
                    </a:moveTo>
                    <a:lnTo>
                      <a:pt x="5389"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1031" name="Group 32">
              <a:extLst>
                <a:ext uri="{FF2B5EF4-FFF2-40B4-BE49-F238E27FC236}">
                  <a16:creationId xmlns:a16="http://schemas.microsoft.com/office/drawing/2014/main" id="{650DB122-EE48-4A21-B964-7FAF8671E350}"/>
                </a:ext>
              </a:extLst>
            </p:cNvPr>
            <p:cNvGrpSpPr>
              <a:grpSpLocks/>
            </p:cNvGrpSpPr>
            <p:nvPr/>
          </p:nvGrpSpPr>
          <p:grpSpPr bwMode="auto">
            <a:xfrm>
              <a:off x="6052" y="-3059"/>
              <a:ext cx="2" cy="2684"/>
              <a:chOff x="6052" y="-3059"/>
              <a:chExt cx="2" cy="2684"/>
            </a:xfrm>
          </p:grpSpPr>
          <p:sp>
            <p:nvSpPr>
              <p:cNvPr id="1036" name="Freeform 33">
                <a:extLst>
                  <a:ext uri="{FF2B5EF4-FFF2-40B4-BE49-F238E27FC236}">
                    <a16:creationId xmlns:a16="http://schemas.microsoft.com/office/drawing/2014/main" id="{AB720458-1072-48AE-BB35-C60EF3383FB0}"/>
                  </a:ext>
                </a:extLst>
              </p:cNvPr>
              <p:cNvSpPr>
                <a:spLocks/>
              </p:cNvSpPr>
              <p:nvPr/>
            </p:nvSpPr>
            <p:spPr bwMode="auto">
              <a:xfrm>
                <a:off x="6052" y="-3059"/>
                <a:ext cx="2" cy="2684"/>
              </a:xfrm>
              <a:custGeom>
                <a:avLst/>
                <a:gdLst>
                  <a:gd name="T0" fmla="+- 0 -3059 -3059"/>
                  <a:gd name="T1" fmla="*/ -3059 h 2684"/>
                  <a:gd name="T2" fmla="+- 0 -375 -3059"/>
                  <a:gd name="T3" fmla="*/ -375 h 2684"/>
                </a:gdLst>
                <a:ahLst/>
                <a:cxnLst>
                  <a:cxn ang="0">
                    <a:pos x="0" y="T1"/>
                  </a:cxn>
                  <a:cxn ang="0">
                    <a:pos x="0" y="T3"/>
                  </a:cxn>
                </a:cxnLst>
                <a:rect l="0" t="0" r="r" b="b"/>
                <a:pathLst>
                  <a:path h="2684">
                    <a:moveTo>
                      <a:pt x="0" y="0"/>
                    </a:moveTo>
                    <a:lnTo>
                      <a:pt x="0" y="2684"/>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1032" name="Group 34">
              <a:extLst>
                <a:ext uri="{FF2B5EF4-FFF2-40B4-BE49-F238E27FC236}">
                  <a16:creationId xmlns:a16="http://schemas.microsoft.com/office/drawing/2014/main" id="{7891706C-6360-4EC2-90AD-FD3696E98CD4}"/>
                </a:ext>
              </a:extLst>
            </p:cNvPr>
            <p:cNvGrpSpPr>
              <a:grpSpLocks/>
            </p:cNvGrpSpPr>
            <p:nvPr/>
          </p:nvGrpSpPr>
          <p:grpSpPr bwMode="auto">
            <a:xfrm>
              <a:off x="11422" y="-3059"/>
              <a:ext cx="2" cy="2684"/>
              <a:chOff x="11422" y="-3059"/>
              <a:chExt cx="2" cy="2684"/>
            </a:xfrm>
          </p:grpSpPr>
          <p:sp>
            <p:nvSpPr>
              <p:cNvPr id="1035" name="Freeform 35">
                <a:extLst>
                  <a:ext uri="{FF2B5EF4-FFF2-40B4-BE49-F238E27FC236}">
                    <a16:creationId xmlns:a16="http://schemas.microsoft.com/office/drawing/2014/main" id="{80BAD106-F760-437A-AC89-45F9B16DCBAC}"/>
                  </a:ext>
                </a:extLst>
              </p:cNvPr>
              <p:cNvSpPr>
                <a:spLocks/>
              </p:cNvSpPr>
              <p:nvPr/>
            </p:nvSpPr>
            <p:spPr bwMode="auto">
              <a:xfrm>
                <a:off x="11422" y="-3059"/>
                <a:ext cx="2" cy="2684"/>
              </a:xfrm>
              <a:custGeom>
                <a:avLst/>
                <a:gdLst>
                  <a:gd name="T0" fmla="+- 0 -3059 -3059"/>
                  <a:gd name="T1" fmla="*/ -3059 h 2684"/>
                  <a:gd name="T2" fmla="+- 0 -375 -3059"/>
                  <a:gd name="T3" fmla="*/ -375 h 2684"/>
                </a:gdLst>
                <a:ahLst/>
                <a:cxnLst>
                  <a:cxn ang="0">
                    <a:pos x="0" y="T1"/>
                  </a:cxn>
                  <a:cxn ang="0">
                    <a:pos x="0" y="T3"/>
                  </a:cxn>
                </a:cxnLst>
                <a:rect l="0" t="0" r="r" b="b"/>
                <a:pathLst>
                  <a:path h="2684">
                    <a:moveTo>
                      <a:pt x="0" y="0"/>
                    </a:moveTo>
                    <a:lnTo>
                      <a:pt x="0" y="2684"/>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nvGrpSpPr>
            <p:cNvPr id="1033" name="Group 36">
              <a:extLst>
                <a:ext uri="{FF2B5EF4-FFF2-40B4-BE49-F238E27FC236}">
                  <a16:creationId xmlns:a16="http://schemas.microsoft.com/office/drawing/2014/main" id="{4D3BD392-FBC8-4A9E-9503-7E34AD4FBA8D}"/>
                </a:ext>
              </a:extLst>
            </p:cNvPr>
            <p:cNvGrpSpPr>
              <a:grpSpLocks/>
            </p:cNvGrpSpPr>
            <p:nvPr/>
          </p:nvGrpSpPr>
          <p:grpSpPr bwMode="auto">
            <a:xfrm>
              <a:off x="6042" y="-366"/>
              <a:ext cx="5389" cy="2"/>
              <a:chOff x="6042" y="-366"/>
              <a:chExt cx="5389" cy="2"/>
            </a:xfrm>
          </p:grpSpPr>
          <p:sp>
            <p:nvSpPr>
              <p:cNvPr id="1034" name="Freeform 37">
                <a:extLst>
                  <a:ext uri="{FF2B5EF4-FFF2-40B4-BE49-F238E27FC236}">
                    <a16:creationId xmlns:a16="http://schemas.microsoft.com/office/drawing/2014/main" id="{A10695C1-6D3E-4F6B-AD8C-2CA9216252D4}"/>
                  </a:ext>
                </a:extLst>
              </p:cNvPr>
              <p:cNvSpPr>
                <a:spLocks/>
              </p:cNvSpPr>
              <p:nvPr/>
            </p:nvSpPr>
            <p:spPr bwMode="auto">
              <a:xfrm>
                <a:off x="6042" y="-366"/>
                <a:ext cx="5389" cy="2"/>
              </a:xfrm>
              <a:custGeom>
                <a:avLst/>
                <a:gdLst>
                  <a:gd name="T0" fmla="+- 0 6042 6042"/>
                  <a:gd name="T1" fmla="*/ T0 w 5389"/>
                  <a:gd name="T2" fmla="+- 0 11431 6042"/>
                  <a:gd name="T3" fmla="*/ T2 w 5389"/>
                </a:gdLst>
                <a:ahLst/>
                <a:cxnLst>
                  <a:cxn ang="0">
                    <a:pos x="T1" y="0"/>
                  </a:cxn>
                  <a:cxn ang="0">
                    <a:pos x="T3" y="0"/>
                  </a:cxn>
                </a:cxnLst>
                <a:rect l="0" t="0" r="r" b="b"/>
                <a:pathLst>
                  <a:path w="5389">
                    <a:moveTo>
                      <a:pt x="0" y="0"/>
                    </a:moveTo>
                    <a:lnTo>
                      <a:pt x="5389"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endParaRPr lang="fr-FR"/>
              </a:p>
            </p:txBody>
          </p:sp>
        </p:grpSp>
      </p:grpSp>
      <p:grpSp>
        <p:nvGrpSpPr>
          <p:cNvPr id="1038" name="Group 38">
            <a:extLst>
              <a:ext uri="{FF2B5EF4-FFF2-40B4-BE49-F238E27FC236}">
                <a16:creationId xmlns:a16="http://schemas.microsoft.com/office/drawing/2014/main" id="{BB9A5456-29E4-49E0-85BC-F8B0A1590402}"/>
              </a:ext>
            </a:extLst>
          </p:cNvPr>
          <p:cNvGrpSpPr>
            <a:grpSpLocks/>
          </p:cNvGrpSpPr>
          <p:nvPr/>
        </p:nvGrpSpPr>
        <p:grpSpPr bwMode="auto">
          <a:xfrm>
            <a:off x="3474458" y="3768082"/>
            <a:ext cx="3240000" cy="5778529"/>
            <a:chOff x="6032" y="1001"/>
            <a:chExt cx="5410" cy="8691"/>
          </a:xfrm>
        </p:grpSpPr>
        <p:grpSp>
          <p:nvGrpSpPr>
            <p:cNvPr id="1039" name="Group 39">
              <a:extLst>
                <a:ext uri="{FF2B5EF4-FFF2-40B4-BE49-F238E27FC236}">
                  <a16:creationId xmlns:a16="http://schemas.microsoft.com/office/drawing/2014/main" id="{B8C668CB-72FE-4EA7-8F82-F952B0248B4B}"/>
                </a:ext>
              </a:extLst>
            </p:cNvPr>
            <p:cNvGrpSpPr>
              <a:grpSpLocks/>
            </p:cNvGrpSpPr>
            <p:nvPr/>
          </p:nvGrpSpPr>
          <p:grpSpPr bwMode="auto">
            <a:xfrm>
              <a:off x="6042" y="1011"/>
              <a:ext cx="5389" cy="2"/>
              <a:chOff x="6042" y="1011"/>
              <a:chExt cx="5389" cy="2"/>
            </a:xfrm>
          </p:grpSpPr>
          <p:sp>
            <p:nvSpPr>
              <p:cNvPr id="1047" name="Freeform 40">
                <a:extLst>
                  <a:ext uri="{FF2B5EF4-FFF2-40B4-BE49-F238E27FC236}">
                    <a16:creationId xmlns:a16="http://schemas.microsoft.com/office/drawing/2014/main" id="{18A6F2D1-710E-4CF9-9C5C-38FD7AA003DA}"/>
                  </a:ext>
                </a:extLst>
              </p:cNvPr>
              <p:cNvSpPr>
                <a:spLocks/>
              </p:cNvSpPr>
              <p:nvPr/>
            </p:nvSpPr>
            <p:spPr bwMode="auto">
              <a:xfrm>
                <a:off x="6042" y="1011"/>
                <a:ext cx="5389" cy="2"/>
              </a:xfrm>
              <a:custGeom>
                <a:avLst/>
                <a:gdLst>
                  <a:gd name="T0" fmla="+- 0 6042 6042"/>
                  <a:gd name="T1" fmla="*/ T0 w 5389"/>
                  <a:gd name="T2" fmla="+- 0 11431 6042"/>
                  <a:gd name="T3" fmla="*/ T2 w 5389"/>
                </a:gdLst>
                <a:ahLst/>
                <a:cxnLst>
                  <a:cxn ang="0">
                    <a:pos x="T1" y="0"/>
                  </a:cxn>
                  <a:cxn ang="0">
                    <a:pos x="T3" y="0"/>
                  </a:cxn>
                </a:cxnLst>
                <a:rect l="0" t="0" r="r" b="b"/>
                <a:pathLst>
                  <a:path w="5389">
                    <a:moveTo>
                      <a:pt x="0" y="0"/>
                    </a:moveTo>
                    <a:lnTo>
                      <a:pt x="5389"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040" name="Group 41">
              <a:extLst>
                <a:ext uri="{FF2B5EF4-FFF2-40B4-BE49-F238E27FC236}">
                  <a16:creationId xmlns:a16="http://schemas.microsoft.com/office/drawing/2014/main" id="{CE6CDEFD-027C-4BED-8EB0-B3C739F8000A}"/>
                </a:ext>
              </a:extLst>
            </p:cNvPr>
            <p:cNvGrpSpPr>
              <a:grpSpLocks/>
            </p:cNvGrpSpPr>
            <p:nvPr/>
          </p:nvGrpSpPr>
          <p:grpSpPr bwMode="auto">
            <a:xfrm>
              <a:off x="6052" y="1021"/>
              <a:ext cx="2" cy="8651"/>
              <a:chOff x="6052" y="1021"/>
              <a:chExt cx="2" cy="8651"/>
            </a:xfrm>
          </p:grpSpPr>
          <p:sp>
            <p:nvSpPr>
              <p:cNvPr id="1046" name="Freeform 42">
                <a:extLst>
                  <a:ext uri="{FF2B5EF4-FFF2-40B4-BE49-F238E27FC236}">
                    <a16:creationId xmlns:a16="http://schemas.microsoft.com/office/drawing/2014/main" id="{DC60A1AB-5FD6-48D8-8C21-9D44A50F2183}"/>
                  </a:ext>
                </a:extLst>
              </p:cNvPr>
              <p:cNvSpPr>
                <a:spLocks/>
              </p:cNvSpPr>
              <p:nvPr/>
            </p:nvSpPr>
            <p:spPr bwMode="auto">
              <a:xfrm>
                <a:off x="6052" y="1021"/>
                <a:ext cx="2" cy="8651"/>
              </a:xfrm>
              <a:custGeom>
                <a:avLst/>
                <a:gdLst>
                  <a:gd name="T0" fmla="+- 0 1021 1021"/>
                  <a:gd name="T1" fmla="*/ 1021 h 8651"/>
                  <a:gd name="T2" fmla="+- 0 9672 1021"/>
                  <a:gd name="T3" fmla="*/ 9672 h 8651"/>
                </a:gdLst>
                <a:ahLst/>
                <a:cxnLst>
                  <a:cxn ang="0">
                    <a:pos x="0" y="T1"/>
                  </a:cxn>
                  <a:cxn ang="0">
                    <a:pos x="0" y="T3"/>
                  </a:cxn>
                </a:cxnLst>
                <a:rect l="0" t="0" r="r" b="b"/>
                <a:pathLst>
                  <a:path h="8651">
                    <a:moveTo>
                      <a:pt x="0" y="0"/>
                    </a:moveTo>
                    <a:lnTo>
                      <a:pt x="0" y="8651"/>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041" name="Group 43">
              <a:extLst>
                <a:ext uri="{FF2B5EF4-FFF2-40B4-BE49-F238E27FC236}">
                  <a16:creationId xmlns:a16="http://schemas.microsoft.com/office/drawing/2014/main" id="{AF956DEC-D93B-43DE-B590-19BCB08FC8E7}"/>
                </a:ext>
              </a:extLst>
            </p:cNvPr>
            <p:cNvGrpSpPr>
              <a:grpSpLocks/>
            </p:cNvGrpSpPr>
            <p:nvPr/>
          </p:nvGrpSpPr>
          <p:grpSpPr bwMode="auto">
            <a:xfrm>
              <a:off x="6042" y="9681"/>
              <a:ext cx="5389" cy="2"/>
              <a:chOff x="6042" y="9681"/>
              <a:chExt cx="5389" cy="2"/>
            </a:xfrm>
          </p:grpSpPr>
          <p:sp>
            <p:nvSpPr>
              <p:cNvPr id="1045" name="Freeform 44">
                <a:extLst>
                  <a:ext uri="{FF2B5EF4-FFF2-40B4-BE49-F238E27FC236}">
                    <a16:creationId xmlns:a16="http://schemas.microsoft.com/office/drawing/2014/main" id="{3C39200F-FA0E-41C2-B84A-255B3BEA058A}"/>
                  </a:ext>
                </a:extLst>
              </p:cNvPr>
              <p:cNvSpPr>
                <a:spLocks/>
              </p:cNvSpPr>
              <p:nvPr/>
            </p:nvSpPr>
            <p:spPr bwMode="auto">
              <a:xfrm>
                <a:off x="6042" y="9681"/>
                <a:ext cx="5389" cy="2"/>
              </a:xfrm>
              <a:custGeom>
                <a:avLst/>
                <a:gdLst>
                  <a:gd name="T0" fmla="+- 0 6042 6042"/>
                  <a:gd name="T1" fmla="*/ T0 w 5389"/>
                  <a:gd name="T2" fmla="+- 0 11431 6042"/>
                  <a:gd name="T3" fmla="*/ T2 w 5389"/>
                </a:gdLst>
                <a:ahLst/>
                <a:cxnLst>
                  <a:cxn ang="0">
                    <a:pos x="T1" y="0"/>
                  </a:cxn>
                  <a:cxn ang="0">
                    <a:pos x="T3" y="0"/>
                  </a:cxn>
                </a:cxnLst>
                <a:rect l="0" t="0" r="r" b="b"/>
                <a:pathLst>
                  <a:path w="5389">
                    <a:moveTo>
                      <a:pt x="0" y="0"/>
                    </a:moveTo>
                    <a:lnTo>
                      <a:pt x="5389"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042" name="Group 45">
              <a:extLst>
                <a:ext uri="{FF2B5EF4-FFF2-40B4-BE49-F238E27FC236}">
                  <a16:creationId xmlns:a16="http://schemas.microsoft.com/office/drawing/2014/main" id="{072DBB7E-15B7-4C94-AFF7-E72FF12816D3}"/>
                </a:ext>
              </a:extLst>
            </p:cNvPr>
            <p:cNvGrpSpPr>
              <a:grpSpLocks/>
            </p:cNvGrpSpPr>
            <p:nvPr/>
          </p:nvGrpSpPr>
          <p:grpSpPr bwMode="auto">
            <a:xfrm>
              <a:off x="11422" y="1021"/>
              <a:ext cx="2" cy="8651"/>
              <a:chOff x="11422" y="1021"/>
              <a:chExt cx="2" cy="8651"/>
            </a:xfrm>
          </p:grpSpPr>
          <p:sp>
            <p:nvSpPr>
              <p:cNvPr id="1044" name="Freeform 46">
                <a:extLst>
                  <a:ext uri="{FF2B5EF4-FFF2-40B4-BE49-F238E27FC236}">
                    <a16:creationId xmlns:a16="http://schemas.microsoft.com/office/drawing/2014/main" id="{81B4500F-5158-4697-926B-9FC4948CA0FE}"/>
                  </a:ext>
                </a:extLst>
              </p:cNvPr>
              <p:cNvSpPr>
                <a:spLocks/>
              </p:cNvSpPr>
              <p:nvPr/>
            </p:nvSpPr>
            <p:spPr bwMode="auto">
              <a:xfrm>
                <a:off x="11422" y="1021"/>
                <a:ext cx="2" cy="8651"/>
              </a:xfrm>
              <a:custGeom>
                <a:avLst/>
                <a:gdLst>
                  <a:gd name="T0" fmla="+- 0 1021 1021"/>
                  <a:gd name="T1" fmla="*/ 1021 h 8651"/>
                  <a:gd name="T2" fmla="+- 0 9672 1021"/>
                  <a:gd name="T3" fmla="*/ 9672 h 8651"/>
                </a:gdLst>
                <a:ahLst/>
                <a:cxnLst>
                  <a:cxn ang="0">
                    <a:pos x="0" y="T1"/>
                  </a:cxn>
                  <a:cxn ang="0">
                    <a:pos x="0" y="T3"/>
                  </a:cxn>
                </a:cxnLst>
                <a:rect l="0" t="0" r="r" b="b"/>
                <a:pathLst>
                  <a:path h="8651">
                    <a:moveTo>
                      <a:pt x="0" y="0"/>
                    </a:moveTo>
                    <a:lnTo>
                      <a:pt x="0" y="8651"/>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sp>
        <p:nvSpPr>
          <p:cNvPr id="1048" name="Rectangle 1047">
            <a:extLst>
              <a:ext uri="{FF2B5EF4-FFF2-40B4-BE49-F238E27FC236}">
                <a16:creationId xmlns:a16="http://schemas.microsoft.com/office/drawing/2014/main" id="{F3DFFC63-287F-4DBC-A76F-2118518DFB98}"/>
              </a:ext>
            </a:extLst>
          </p:cNvPr>
          <p:cNvSpPr/>
          <p:nvPr/>
        </p:nvSpPr>
        <p:spPr>
          <a:xfrm>
            <a:off x="702185" y="2570440"/>
            <a:ext cx="2259593" cy="292388"/>
          </a:xfrm>
          <a:prstGeom prst="rect">
            <a:avLst/>
          </a:prstGeom>
        </p:spPr>
        <p:txBody>
          <a:bodyPr wrap="none" lIns="91440" tIns="45720" rIns="91440" bIns="45720" anchor="t">
            <a:spAutoFit/>
          </a:bodyPr>
          <a:lstStyle/>
          <a:p>
            <a:r>
              <a:rPr lang="en-US" sz="1300" b="1" err="1">
                <a:solidFill>
                  <a:srgbClr val="004B92"/>
                </a:solidFill>
                <a:latin typeface="Arial"/>
                <a:ea typeface="Arial" panose="020B0604020202020204" pitchFamily="34" charset="0"/>
                <a:cs typeface="Arial"/>
              </a:rPr>
              <a:t>Qu’est</a:t>
            </a:r>
            <a:r>
              <a:rPr lang="en-US" sz="1300" b="1" spc="10" err="1">
                <a:solidFill>
                  <a:srgbClr val="004B92"/>
                </a:solidFill>
                <a:latin typeface="Arial"/>
                <a:ea typeface="Arial" panose="020B0604020202020204" pitchFamily="34" charset="0"/>
                <a:cs typeface="Arial"/>
              </a:rPr>
              <a:t>-</a:t>
            </a:r>
            <a:r>
              <a:rPr lang="en-US" sz="1300" b="1" err="1">
                <a:solidFill>
                  <a:srgbClr val="004B92"/>
                </a:solidFill>
                <a:latin typeface="Arial"/>
                <a:ea typeface="Arial" panose="020B0604020202020204" pitchFamily="34" charset="0"/>
                <a:cs typeface="Arial"/>
              </a:rPr>
              <a:t>ce</a:t>
            </a:r>
            <a:r>
              <a:rPr lang="en-US" sz="1300" b="1" spc="-60">
                <a:solidFill>
                  <a:srgbClr val="004B92"/>
                </a:solidFill>
                <a:latin typeface="Arial"/>
                <a:ea typeface="Arial" panose="020B0604020202020204" pitchFamily="34" charset="0"/>
                <a:cs typeface="Arial"/>
              </a:rPr>
              <a:t> </a:t>
            </a:r>
            <a:r>
              <a:rPr lang="en-US" sz="1300" b="1">
                <a:solidFill>
                  <a:srgbClr val="004B92"/>
                </a:solidFill>
                <a:latin typeface="Arial"/>
                <a:ea typeface="Arial" panose="020B0604020202020204" pitchFamily="34" charset="0"/>
                <a:cs typeface="Arial"/>
              </a:rPr>
              <a:t>qui</a:t>
            </a:r>
            <a:r>
              <a:rPr lang="en-US" sz="1300" b="1" spc="-10">
                <a:solidFill>
                  <a:srgbClr val="004B92"/>
                </a:solidFill>
                <a:latin typeface="Arial"/>
                <a:ea typeface="Arial" panose="020B0604020202020204" pitchFamily="34" charset="0"/>
                <a:cs typeface="Arial"/>
              </a:rPr>
              <a:t> </a:t>
            </a:r>
            <a:r>
              <a:rPr lang="en-US" sz="1300" b="1" err="1">
                <a:solidFill>
                  <a:srgbClr val="004B92"/>
                </a:solidFill>
                <a:latin typeface="Arial"/>
                <a:ea typeface="Arial" panose="020B0604020202020204" pitchFamily="34" charset="0"/>
                <a:cs typeface="Arial"/>
              </a:rPr>
              <a:t>est</a:t>
            </a:r>
            <a:r>
              <a:rPr lang="en-US" sz="1300" b="1" spc="-20">
                <a:solidFill>
                  <a:srgbClr val="004B92"/>
                </a:solidFill>
                <a:latin typeface="Arial"/>
                <a:ea typeface="Arial" panose="020B0604020202020204" pitchFamily="34" charset="0"/>
                <a:cs typeface="Arial"/>
              </a:rPr>
              <a:t> </a:t>
            </a:r>
            <a:r>
              <a:rPr lang="en-US" sz="1300" b="1" spc="10" err="1">
                <a:solidFill>
                  <a:srgbClr val="004B92"/>
                </a:solidFill>
                <a:latin typeface="Arial"/>
                <a:ea typeface="Arial" panose="020B0604020202020204" pitchFamily="34" charset="0"/>
                <a:cs typeface="Arial"/>
              </a:rPr>
              <a:t>a</a:t>
            </a:r>
            <a:r>
              <a:rPr lang="en-US" sz="1300" b="1" err="1">
                <a:solidFill>
                  <a:srgbClr val="004B92"/>
                </a:solidFill>
                <a:latin typeface="Arial"/>
                <a:ea typeface="Arial" panose="020B0604020202020204" pitchFamily="34" charset="0"/>
                <a:cs typeface="Arial"/>
              </a:rPr>
              <a:t>ssuré</a:t>
            </a:r>
            <a:r>
              <a:rPr lang="en-US" sz="1300" b="1">
                <a:solidFill>
                  <a:srgbClr val="004B92"/>
                </a:solidFill>
                <a:latin typeface="Arial"/>
                <a:ea typeface="Arial" panose="020B0604020202020204" pitchFamily="34" charset="0"/>
                <a:cs typeface="Arial"/>
              </a:rPr>
              <a:t> ?</a:t>
            </a:r>
            <a:endParaRPr lang="fr-FR" sz="1300">
              <a:latin typeface="Arial"/>
              <a:cs typeface="Arial"/>
            </a:endParaRPr>
          </a:p>
        </p:txBody>
      </p:sp>
      <p:sp>
        <p:nvSpPr>
          <p:cNvPr id="65" name="Rectangle 64">
            <a:extLst>
              <a:ext uri="{FF2B5EF4-FFF2-40B4-BE49-F238E27FC236}">
                <a16:creationId xmlns:a16="http://schemas.microsoft.com/office/drawing/2014/main" id="{24D99E47-1DD0-4B65-AAF8-8F123DC2DF9E}"/>
              </a:ext>
            </a:extLst>
          </p:cNvPr>
          <p:cNvSpPr/>
          <p:nvPr/>
        </p:nvSpPr>
        <p:spPr>
          <a:xfrm>
            <a:off x="3948900" y="2536266"/>
            <a:ext cx="2730876" cy="292388"/>
          </a:xfrm>
          <a:prstGeom prst="rect">
            <a:avLst/>
          </a:prstGeom>
        </p:spPr>
        <p:txBody>
          <a:bodyPr wrap="none" lIns="91440" tIns="45720" rIns="91440" bIns="45720" anchor="t">
            <a:spAutoFit/>
          </a:bodyPr>
          <a:lstStyle/>
          <a:p>
            <a:r>
              <a:rPr lang="en-US" sz="1300" b="1" err="1">
                <a:solidFill>
                  <a:srgbClr val="004B92"/>
                </a:solidFill>
                <a:latin typeface="Arial"/>
                <a:ea typeface="Arial" panose="020B0604020202020204" pitchFamily="34" charset="0"/>
                <a:cs typeface="Arial"/>
              </a:rPr>
              <a:t>Qu’est</a:t>
            </a:r>
            <a:r>
              <a:rPr lang="en-US" sz="1300" b="1" spc="10" err="1">
                <a:solidFill>
                  <a:srgbClr val="004B92"/>
                </a:solidFill>
                <a:latin typeface="Arial"/>
                <a:ea typeface="Arial" panose="020B0604020202020204" pitchFamily="34" charset="0"/>
                <a:cs typeface="Arial"/>
              </a:rPr>
              <a:t>-</a:t>
            </a:r>
            <a:r>
              <a:rPr lang="en-US" sz="1300" b="1" err="1">
                <a:solidFill>
                  <a:srgbClr val="004B92"/>
                </a:solidFill>
                <a:latin typeface="Arial"/>
                <a:ea typeface="Arial" panose="020B0604020202020204" pitchFamily="34" charset="0"/>
                <a:cs typeface="Arial"/>
              </a:rPr>
              <a:t>ce</a:t>
            </a:r>
            <a:r>
              <a:rPr lang="en-US" sz="1300" b="1" spc="-60">
                <a:solidFill>
                  <a:srgbClr val="004B92"/>
                </a:solidFill>
                <a:latin typeface="Arial"/>
                <a:ea typeface="Arial" panose="020B0604020202020204" pitchFamily="34" charset="0"/>
                <a:cs typeface="Arial"/>
              </a:rPr>
              <a:t> </a:t>
            </a:r>
            <a:r>
              <a:rPr lang="en-US" sz="1300" b="1">
                <a:solidFill>
                  <a:srgbClr val="004B92"/>
                </a:solidFill>
                <a:latin typeface="Arial"/>
                <a:ea typeface="Arial" panose="020B0604020202020204" pitchFamily="34" charset="0"/>
                <a:cs typeface="Arial"/>
              </a:rPr>
              <a:t>qui</a:t>
            </a:r>
            <a:r>
              <a:rPr lang="en-US" sz="1300" b="1" spc="-10">
                <a:solidFill>
                  <a:srgbClr val="004B92"/>
                </a:solidFill>
                <a:latin typeface="Arial"/>
                <a:ea typeface="Arial" panose="020B0604020202020204" pitchFamily="34" charset="0"/>
                <a:cs typeface="Arial"/>
              </a:rPr>
              <a:t> </a:t>
            </a:r>
            <a:r>
              <a:rPr lang="en-US" sz="1300" b="1" spc="-10" err="1">
                <a:solidFill>
                  <a:srgbClr val="004B92"/>
                </a:solidFill>
                <a:latin typeface="Arial"/>
                <a:ea typeface="Arial" panose="020B0604020202020204" pitchFamily="34" charset="0"/>
                <a:cs typeface="Arial"/>
              </a:rPr>
              <a:t>n’</a:t>
            </a:r>
            <a:r>
              <a:rPr lang="en-US" sz="1300" b="1" err="1">
                <a:solidFill>
                  <a:srgbClr val="004B92"/>
                </a:solidFill>
                <a:latin typeface="Arial"/>
                <a:ea typeface="Arial" panose="020B0604020202020204" pitchFamily="34" charset="0"/>
                <a:cs typeface="Arial"/>
              </a:rPr>
              <a:t>est</a:t>
            </a:r>
            <a:r>
              <a:rPr lang="en-US" sz="1300" b="1" spc="-20">
                <a:solidFill>
                  <a:srgbClr val="004B92"/>
                </a:solidFill>
                <a:latin typeface="Arial"/>
                <a:ea typeface="Arial" panose="020B0604020202020204" pitchFamily="34" charset="0"/>
                <a:cs typeface="Arial"/>
              </a:rPr>
              <a:t> pas </a:t>
            </a:r>
            <a:r>
              <a:rPr lang="en-US" sz="1300" b="1" spc="10" err="1">
                <a:solidFill>
                  <a:srgbClr val="004B92"/>
                </a:solidFill>
                <a:latin typeface="Arial"/>
                <a:ea typeface="Arial" panose="020B0604020202020204" pitchFamily="34" charset="0"/>
                <a:cs typeface="Arial"/>
              </a:rPr>
              <a:t>a</a:t>
            </a:r>
            <a:r>
              <a:rPr lang="en-US" sz="1300" b="1" err="1">
                <a:solidFill>
                  <a:srgbClr val="004B92"/>
                </a:solidFill>
                <a:latin typeface="Arial"/>
                <a:ea typeface="Arial" panose="020B0604020202020204" pitchFamily="34" charset="0"/>
                <a:cs typeface="Arial"/>
              </a:rPr>
              <a:t>ssuré</a:t>
            </a:r>
            <a:r>
              <a:rPr lang="en-US" sz="1300" b="1">
                <a:solidFill>
                  <a:srgbClr val="004B92"/>
                </a:solidFill>
                <a:latin typeface="Arial"/>
                <a:ea typeface="Arial" panose="020B0604020202020204" pitchFamily="34" charset="0"/>
                <a:cs typeface="Arial"/>
              </a:rPr>
              <a:t> ?</a:t>
            </a:r>
            <a:endParaRPr lang="fr-FR" sz="1300">
              <a:latin typeface="Arial"/>
              <a:cs typeface="Arial"/>
            </a:endParaRPr>
          </a:p>
        </p:txBody>
      </p:sp>
      <p:sp>
        <p:nvSpPr>
          <p:cNvPr id="66" name="Rectangle 65">
            <a:extLst>
              <a:ext uri="{FF2B5EF4-FFF2-40B4-BE49-F238E27FC236}">
                <a16:creationId xmlns:a16="http://schemas.microsoft.com/office/drawing/2014/main" id="{6856E7A8-A717-4B6B-969F-75D9738AF2DB}"/>
              </a:ext>
            </a:extLst>
          </p:cNvPr>
          <p:cNvSpPr/>
          <p:nvPr/>
        </p:nvSpPr>
        <p:spPr>
          <a:xfrm>
            <a:off x="120947" y="9581206"/>
            <a:ext cx="6613709" cy="215444"/>
          </a:xfrm>
          <a:prstGeom prst="rect">
            <a:avLst/>
          </a:prstGeom>
        </p:spPr>
        <p:txBody>
          <a:bodyPr wrap="square">
            <a:spAutoFit/>
          </a:bodyPr>
          <a:lstStyle/>
          <a:p>
            <a:r>
              <a:rPr lang="en-US" sz="800" spc="-5" dirty="0">
                <a:latin typeface="Arial" panose="020B0604020202020204" pitchFamily="34" charset="0"/>
                <a:ea typeface="Arial" panose="020B0604020202020204" pitchFamily="34" charset="0"/>
              </a:rPr>
              <a:t>IPID </a:t>
            </a:r>
            <a:r>
              <a:rPr lang="en-US" sz="800" spc="-5" dirty="0" err="1">
                <a:latin typeface="Arial" panose="020B0604020202020204" pitchFamily="34" charset="0"/>
                <a:ea typeface="Arial" panose="020B0604020202020204" pitchFamily="34" charset="0"/>
              </a:rPr>
              <a:t>Contrat</a:t>
            </a:r>
            <a:r>
              <a:rPr lang="en-US" sz="800" spc="-5" dirty="0">
                <a:latin typeface="Arial" panose="020B0604020202020204" pitchFamily="34" charset="0"/>
                <a:ea typeface="Arial" panose="020B0604020202020204" pitchFamily="34" charset="0"/>
              </a:rPr>
              <a:t> de sortie CSS_082024											            </a:t>
            </a:r>
          </a:p>
        </p:txBody>
      </p:sp>
      <p:sp>
        <p:nvSpPr>
          <p:cNvPr id="72" name="Rectangle 71">
            <a:extLst>
              <a:ext uri="{FF2B5EF4-FFF2-40B4-BE49-F238E27FC236}">
                <a16:creationId xmlns:a16="http://schemas.microsoft.com/office/drawing/2014/main" id="{8D85A1B9-FA9A-4778-B5D4-283B60FD65D3}"/>
              </a:ext>
            </a:extLst>
          </p:cNvPr>
          <p:cNvSpPr/>
          <p:nvPr/>
        </p:nvSpPr>
        <p:spPr>
          <a:xfrm>
            <a:off x="3434726" y="2807866"/>
            <a:ext cx="226800" cy="784830"/>
          </a:xfrm>
          <a:prstGeom prst="rect">
            <a:avLst/>
          </a:prstGeom>
        </p:spPr>
        <p:txBody>
          <a:bodyPr wrap="square">
            <a:spAutoFit/>
          </a:bodyPr>
          <a:lstStyle/>
          <a:p>
            <a:pPr marL="182563" lvl="0" indent="-182563"/>
            <a:r>
              <a:rPr lang="en-US" sz="900">
                <a:solidFill>
                  <a:srgbClr val="C00000"/>
                </a:solidFill>
                <a:latin typeface="Wingdings" panose="05000000000000000000" pitchFamily="2" charset="2"/>
                <a:ea typeface="Wingdings" panose="05000000000000000000" pitchFamily="2" charset="2"/>
                <a:cs typeface="Wingdings" panose="05000000000000000000" pitchFamily="2" charset="2"/>
              </a:rPr>
              <a:t>û </a:t>
            </a:r>
          </a:p>
          <a:p>
            <a:pPr marL="182563" lvl="0" indent="-182563"/>
            <a:endParaRPr lang="en-US" sz="900">
              <a:solidFill>
                <a:srgbClr val="C00000"/>
              </a:solidFill>
              <a:latin typeface="Wingdings" panose="05000000000000000000" pitchFamily="2" charset="2"/>
              <a:ea typeface="Wingdings" panose="05000000000000000000" pitchFamily="2" charset="2"/>
              <a:cs typeface="Wingdings" panose="05000000000000000000" pitchFamily="2" charset="2"/>
            </a:endParaRPr>
          </a:p>
          <a:p>
            <a:pPr marL="182563" lvl="0" indent="-182563"/>
            <a:r>
              <a:rPr lang="en-US" sz="900">
                <a:solidFill>
                  <a:srgbClr val="C00000"/>
                </a:solidFill>
                <a:latin typeface="Wingdings" panose="05000000000000000000" pitchFamily="2" charset="2"/>
                <a:ea typeface="Wingdings" panose="05000000000000000000" pitchFamily="2" charset="2"/>
                <a:cs typeface="Wingdings" panose="05000000000000000000" pitchFamily="2" charset="2"/>
              </a:rPr>
              <a:t>û </a:t>
            </a:r>
          </a:p>
          <a:p>
            <a:pPr marL="182563" lvl="0" indent="-182563"/>
            <a:endParaRPr lang="en-US" sz="900">
              <a:solidFill>
                <a:srgbClr val="C00000"/>
              </a:solidFill>
              <a:latin typeface="Wingdings" panose="05000000000000000000" pitchFamily="2" charset="2"/>
              <a:ea typeface="Wingdings" panose="05000000000000000000" pitchFamily="2" charset="2"/>
              <a:cs typeface="Wingdings" panose="05000000000000000000" pitchFamily="2" charset="2"/>
            </a:endParaRPr>
          </a:p>
          <a:p>
            <a:pPr marL="182563" lvl="0" indent="-182563"/>
            <a:r>
              <a:rPr lang="en-US" sz="900">
                <a:solidFill>
                  <a:srgbClr val="C00000"/>
                </a:solidFill>
                <a:latin typeface="Wingdings" panose="05000000000000000000" pitchFamily="2" charset="2"/>
                <a:ea typeface="Wingdings" panose="05000000000000000000" pitchFamily="2" charset="2"/>
                <a:cs typeface="Wingdings" panose="05000000000000000000" pitchFamily="2" charset="2"/>
              </a:rPr>
              <a:t>û</a:t>
            </a:r>
            <a:endParaRPr lang="en-US" sz="900">
              <a:latin typeface="Arial" panose="020B0604020202020204" pitchFamily="34" charset="0"/>
              <a:ea typeface="Times New Roman" panose="02020603050405020304" pitchFamily="18" charset="0"/>
              <a:cs typeface="Arial" panose="020B0604020202020204" pitchFamily="34" charset="0"/>
            </a:endParaRPr>
          </a:p>
        </p:txBody>
      </p:sp>
      <p:sp>
        <p:nvSpPr>
          <p:cNvPr id="36" name="Rectangle 35">
            <a:extLst>
              <a:ext uri="{FF2B5EF4-FFF2-40B4-BE49-F238E27FC236}">
                <a16:creationId xmlns:a16="http://schemas.microsoft.com/office/drawing/2014/main" id="{7E415C2E-BEEE-42B0-A51E-4E507EEFA2E1}"/>
              </a:ext>
            </a:extLst>
          </p:cNvPr>
          <p:cNvSpPr/>
          <p:nvPr/>
        </p:nvSpPr>
        <p:spPr>
          <a:xfrm>
            <a:off x="3942846" y="3838616"/>
            <a:ext cx="2686198" cy="492443"/>
          </a:xfrm>
          <a:prstGeom prst="rect">
            <a:avLst/>
          </a:prstGeom>
        </p:spPr>
        <p:txBody>
          <a:bodyPr wrap="square">
            <a:spAutoFit/>
          </a:bodyPr>
          <a:lstStyle/>
          <a:p>
            <a:r>
              <a:rPr lang="en-US" sz="1300" b="1">
                <a:solidFill>
                  <a:srgbClr val="004B92"/>
                </a:solidFill>
                <a:latin typeface="Arial" panose="020B0604020202020204" pitchFamily="34" charset="0"/>
              </a:rPr>
              <a:t>Y a-t-</a:t>
            </a:r>
            <a:r>
              <a:rPr lang="en-US" sz="1300" b="1" err="1">
                <a:solidFill>
                  <a:srgbClr val="004B92"/>
                </a:solidFill>
                <a:latin typeface="Arial" panose="020B0604020202020204" pitchFamily="34" charset="0"/>
              </a:rPr>
              <a:t>il</a:t>
            </a:r>
            <a:r>
              <a:rPr lang="en-US" sz="1300" b="1">
                <a:solidFill>
                  <a:srgbClr val="004B92"/>
                </a:solidFill>
                <a:latin typeface="Arial" panose="020B0604020202020204" pitchFamily="34" charset="0"/>
              </a:rPr>
              <a:t> des exclusions à la </a:t>
            </a:r>
          </a:p>
          <a:p>
            <a:r>
              <a:rPr lang="en-US" sz="1300" b="1">
                <a:solidFill>
                  <a:srgbClr val="004B92"/>
                </a:solidFill>
                <a:latin typeface="Arial" panose="020B0604020202020204" pitchFamily="34" charset="0"/>
              </a:rPr>
              <a:t>couverture ?</a:t>
            </a:r>
            <a:endParaRPr lang="fr-FR" sz="1300" b="1">
              <a:solidFill>
                <a:srgbClr val="004B92"/>
              </a:solidFill>
              <a:latin typeface="Arial" panose="020B0604020202020204" pitchFamily="34" charset="0"/>
            </a:endParaRPr>
          </a:p>
        </p:txBody>
      </p:sp>
      <p:sp>
        <p:nvSpPr>
          <p:cNvPr id="37" name="Rectangle 36">
            <a:extLst>
              <a:ext uri="{FF2B5EF4-FFF2-40B4-BE49-F238E27FC236}">
                <a16:creationId xmlns:a16="http://schemas.microsoft.com/office/drawing/2014/main" id="{8924D730-5086-439C-A3BA-F209B9A89278}"/>
              </a:ext>
            </a:extLst>
          </p:cNvPr>
          <p:cNvSpPr/>
          <p:nvPr/>
        </p:nvSpPr>
        <p:spPr>
          <a:xfrm>
            <a:off x="3441452" y="4361765"/>
            <a:ext cx="3208857" cy="400622"/>
          </a:xfrm>
          <a:prstGeom prst="rect">
            <a:avLst/>
          </a:prstGeom>
        </p:spPr>
        <p:txBody>
          <a:bodyPr wrap="square">
            <a:spAutoFit/>
          </a:bodyPr>
          <a:lstStyle/>
          <a:p>
            <a:pPr marR="76835">
              <a:lnSpc>
                <a:spcPct val="115000"/>
              </a:lnSpc>
              <a:spcBef>
                <a:spcPts val="425"/>
              </a:spcBef>
              <a:spcAft>
                <a:spcPts val="0"/>
              </a:spcAft>
            </a:pPr>
            <a:r>
              <a:rPr lang="en-US" sz="900" b="1">
                <a:latin typeface="Arial" panose="020B0604020202020204" pitchFamily="34" charset="0"/>
                <a:ea typeface="Arial" panose="020B0604020202020204" pitchFamily="34" charset="0"/>
                <a:cs typeface="Times New Roman" panose="02020603050405020304" pitchFamily="18" charset="0"/>
              </a:rPr>
              <a:t>PRIN</a:t>
            </a:r>
            <a:r>
              <a:rPr lang="en-US" sz="900" b="1" spc="-5">
                <a:latin typeface="Arial" panose="020B0604020202020204" pitchFamily="34" charset="0"/>
                <a:ea typeface="Arial" panose="020B0604020202020204" pitchFamily="34" charset="0"/>
                <a:cs typeface="Times New Roman" panose="02020603050405020304" pitchFamily="18" charset="0"/>
              </a:rPr>
              <a:t>C</a:t>
            </a:r>
            <a:r>
              <a:rPr lang="en-US" sz="900" b="1">
                <a:latin typeface="Arial" panose="020B0604020202020204" pitchFamily="34" charset="0"/>
                <a:ea typeface="Arial" panose="020B0604020202020204" pitchFamily="34" charset="0"/>
                <a:cs typeface="Times New Roman" panose="02020603050405020304" pitchFamily="18" charset="0"/>
              </a:rPr>
              <a:t>IP</a:t>
            </a:r>
            <a:r>
              <a:rPr lang="en-US" sz="900" b="1" spc="-15">
                <a:latin typeface="Arial" panose="020B0604020202020204" pitchFamily="34" charset="0"/>
                <a:ea typeface="Arial" panose="020B0604020202020204" pitchFamily="34" charset="0"/>
                <a:cs typeface="Times New Roman" panose="02020603050405020304" pitchFamily="18" charset="0"/>
              </a:rPr>
              <a:t>A</a:t>
            </a:r>
            <a:r>
              <a:rPr lang="en-US" sz="900" b="1">
                <a:latin typeface="Arial" panose="020B0604020202020204" pitchFamily="34" charset="0"/>
                <a:ea typeface="Arial" panose="020B0604020202020204" pitchFamily="34" charset="0"/>
                <a:cs typeface="Times New Roman" panose="02020603050405020304" pitchFamily="18" charset="0"/>
              </a:rPr>
              <a:t>LES</a:t>
            </a:r>
            <a:r>
              <a:rPr lang="en-US" sz="900" b="1" spc="5">
                <a:latin typeface="Arial" panose="020B0604020202020204" pitchFamily="34" charset="0"/>
                <a:ea typeface="Arial" panose="020B0604020202020204" pitchFamily="34" charset="0"/>
                <a:cs typeface="Times New Roman" panose="02020603050405020304" pitchFamily="18" charset="0"/>
              </a:rPr>
              <a:t> </a:t>
            </a:r>
            <a:r>
              <a:rPr lang="en-US" sz="900" b="1">
                <a:latin typeface="Arial" panose="020B0604020202020204" pitchFamily="34" charset="0"/>
                <a:ea typeface="Arial" panose="020B0604020202020204" pitchFamily="34" charset="0"/>
                <a:cs typeface="Times New Roman" panose="02020603050405020304" pitchFamily="18" charset="0"/>
              </a:rPr>
              <a:t>EXCLUS</a:t>
            </a:r>
            <a:r>
              <a:rPr lang="en-US" sz="900" b="1" spc="10">
                <a:latin typeface="Arial" panose="020B0604020202020204" pitchFamily="34" charset="0"/>
                <a:ea typeface="Arial" panose="020B0604020202020204" pitchFamily="34" charset="0"/>
                <a:cs typeface="Times New Roman" panose="02020603050405020304" pitchFamily="18" charset="0"/>
              </a:rPr>
              <a:t>I</a:t>
            </a:r>
            <a:r>
              <a:rPr lang="en-US" sz="900" b="1" spc="-5">
                <a:latin typeface="Arial" panose="020B0604020202020204" pitchFamily="34" charset="0"/>
                <a:ea typeface="Arial" panose="020B0604020202020204" pitchFamily="34" charset="0"/>
                <a:cs typeface="Times New Roman" panose="02020603050405020304" pitchFamily="18" charset="0"/>
              </a:rPr>
              <a:t>O</a:t>
            </a:r>
            <a:r>
              <a:rPr lang="en-US" sz="900" b="1">
                <a:latin typeface="Arial" panose="020B0604020202020204" pitchFamily="34" charset="0"/>
                <a:ea typeface="Arial" panose="020B0604020202020204" pitchFamily="34" charset="0"/>
                <a:cs typeface="Times New Roman" panose="02020603050405020304" pitchFamily="18" charset="0"/>
              </a:rPr>
              <a:t>NS</a:t>
            </a:r>
            <a:r>
              <a:rPr lang="en-US" sz="900" b="1" spc="15">
                <a:latin typeface="Arial" panose="020B0604020202020204" pitchFamily="34" charset="0"/>
                <a:ea typeface="Arial" panose="020B0604020202020204" pitchFamily="34" charset="0"/>
                <a:cs typeface="Times New Roman" panose="02020603050405020304" pitchFamily="18" charset="0"/>
              </a:rPr>
              <a:t> </a:t>
            </a:r>
            <a:r>
              <a:rPr lang="en-US" sz="900" b="1" spc="-5">
                <a:latin typeface="Arial" panose="020B0604020202020204" pitchFamily="34" charset="0"/>
                <a:ea typeface="Arial" panose="020B0604020202020204" pitchFamily="34" charset="0"/>
                <a:cs typeface="Times New Roman" panose="02020603050405020304" pitchFamily="18" charset="0"/>
              </a:rPr>
              <a:t>D</a:t>
            </a:r>
            <a:r>
              <a:rPr lang="en-US" sz="900" b="1">
                <a:latin typeface="Arial" panose="020B0604020202020204" pitchFamily="34" charset="0"/>
                <a:ea typeface="Arial" panose="020B0604020202020204" pitchFamily="34" charset="0"/>
                <a:cs typeface="Times New Roman" panose="02020603050405020304" pitchFamily="18" charset="0"/>
              </a:rPr>
              <a:t>U </a:t>
            </a:r>
            <a:r>
              <a:rPr lang="en-US" sz="900" b="1" spc="-5">
                <a:latin typeface="Arial" panose="020B0604020202020204" pitchFamily="34" charset="0"/>
                <a:ea typeface="Arial" panose="020B0604020202020204" pitchFamily="34" charset="0"/>
                <a:cs typeface="Times New Roman" panose="02020603050405020304" pitchFamily="18" charset="0"/>
              </a:rPr>
              <a:t>C</a:t>
            </a:r>
            <a:r>
              <a:rPr lang="en-US" sz="900" b="1">
                <a:latin typeface="Arial" panose="020B0604020202020204" pitchFamily="34" charset="0"/>
                <a:ea typeface="Arial" panose="020B0604020202020204" pitchFamily="34" charset="0"/>
                <a:cs typeface="Times New Roman" panose="02020603050405020304" pitchFamily="18" charset="0"/>
              </a:rPr>
              <a:t>O</a:t>
            </a:r>
            <a:r>
              <a:rPr lang="en-US" sz="900" b="1" spc="-5">
                <a:latin typeface="Arial" panose="020B0604020202020204" pitchFamily="34" charset="0"/>
                <a:ea typeface="Arial" panose="020B0604020202020204" pitchFamily="34" charset="0"/>
                <a:cs typeface="Times New Roman" panose="02020603050405020304" pitchFamily="18" charset="0"/>
              </a:rPr>
              <a:t>N</a:t>
            </a:r>
            <a:r>
              <a:rPr lang="en-US" sz="900" b="1" spc="-10">
                <a:latin typeface="Arial" panose="020B0604020202020204" pitchFamily="34" charset="0"/>
                <a:ea typeface="Arial" panose="020B0604020202020204" pitchFamily="34" charset="0"/>
                <a:cs typeface="Times New Roman" panose="02020603050405020304" pitchFamily="18" charset="0"/>
              </a:rPr>
              <a:t>T</a:t>
            </a:r>
            <a:r>
              <a:rPr lang="en-US" sz="900" b="1" spc="20">
                <a:latin typeface="Arial" panose="020B0604020202020204" pitchFamily="34" charset="0"/>
                <a:ea typeface="Arial" panose="020B0604020202020204" pitchFamily="34" charset="0"/>
                <a:cs typeface="Times New Roman" panose="02020603050405020304" pitchFamily="18" charset="0"/>
              </a:rPr>
              <a:t>R</a:t>
            </a:r>
            <a:r>
              <a:rPr lang="en-US" sz="900" b="1" spc="-30">
                <a:latin typeface="Arial" panose="020B0604020202020204" pitchFamily="34" charset="0"/>
                <a:ea typeface="Arial" panose="020B0604020202020204" pitchFamily="34" charset="0"/>
                <a:cs typeface="Times New Roman" panose="02020603050405020304" pitchFamily="18" charset="0"/>
              </a:rPr>
              <a:t>A</a:t>
            </a:r>
            <a:r>
              <a:rPr lang="en-US" sz="900" b="1">
                <a:latin typeface="Arial" panose="020B0604020202020204" pitchFamily="34" charset="0"/>
                <a:ea typeface="Arial" panose="020B0604020202020204" pitchFamily="34" charset="0"/>
                <a:cs typeface="Times New Roman" panose="02020603050405020304" pitchFamily="18" charset="0"/>
              </a:rPr>
              <a:t>T</a:t>
            </a:r>
            <a:r>
              <a:rPr lang="en-US" sz="900" b="1" spc="-5">
                <a:latin typeface="Arial" panose="020B0604020202020204" pitchFamily="34" charset="0"/>
                <a:ea typeface="Arial" panose="020B0604020202020204" pitchFamily="34" charset="0"/>
                <a:cs typeface="Times New Roman" panose="02020603050405020304" pitchFamily="18" charset="0"/>
              </a:rPr>
              <a:t> R</a:t>
            </a:r>
            <a:r>
              <a:rPr lang="en-US" sz="900" b="1" spc="5">
                <a:latin typeface="Arial" panose="020B0604020202020204" pitchFamily="34" charset="0"/>
                <a:ea typeface="Arial" panose="020B0604020202020204" pitchFamily="34" charset="0"/>
                <a:cs typeface="Times New Roman" panose="02020603050405020304" pitchFamily="18" charset="0"/>
              </a:rPr>
              <a:t>ESP</a:t>
            </a:r>
            <a:r>
              <a:rPr lang="en-US" sz="900" b="1">
                <a:latin typeface="Arial" panose="020B0604020202020204" pitchFamily="34" charset="0"/>
                <a:ea typeface="Arial" panose="020B0604020202020204" pitchFamily="34" charset="0"/>
                <a:cs typeface="Times New Roman" panose="02020603050405020304" pitchFamily="18" charset="0"/>
              </a:rPr>
              <a:t>O</a:t>
            </a:r>
            <a:r>
              <a:rPr lang="en-US" sz="900" b="1" spc="-5">
                <a:latin typeface="Arial" panose="020B0604020202020204" pitchFamily="34" charset="0"/>
                <a:ea typeface="Arial" panose="020B0604020202020204" pitchFamily="34" charset="0"/>
                <a:cs typeface="Times New Roman" panose="02020603050405020304" pitchFamily="18" charset="0"/>
              </a:rPr>
              <a:t>N</a:t>
            </a:r>
            <a:r>
              <a:rPr lang="en-US" sz="900" b="1" spc="15">
                <a:latin typeface="Arial" panose="020B0604020202020204" pitchFamily="34" charset="0"/>
                <a:ea typeface="Arial" panose="020B0604020202020204" pitchFamily="34" charset="0"/>
                <a:cs typeface="Times New Roman" panose="02020603050405020304" pitchFamily="18" charset="0"/>
              </a:rPr>
              <a:t>S</a:t>
            </a:r>
            <a:r>
              <a:rPr lang="en-US" sz="900" b="1" spc="-40">
                <a:latin typeface="Arial" panose="020B0604020202020204" pitchFamily="34" charset="0"/>
                <a:ea typeface="Arial" panose="020B0604020202020204" pitchFamily="34" charset="0"/>
                <a:cs typeface="Times New Roman" panose="02020603050405020304" pitchFamily="18" charset="0"/>
              </a:rPr>
              <a:t>A</a:t>
            </a:r>
            <a:r>
              <a:rPr lang="en-US" sz="900" b="1" spc="-5">
                <a:latin typeface="Arial" panose="020B0604020202020204" pitchFamily="34" charset="0"/>
                <a:ea typeface="Arial" panose="020B0604020202020204" pitchFamily="34" charset="0"/>
                <a:cs typeface="Times New Roman" panose="02020603050405020304" pitchFamily="18" charset="0"/>
              </a:rPr>
              <a:t>B</a:t>
            </a:r>
            <a:r>
              <a:rPr lang="en-US" sz="900" b="1">
                <a:latin typeface="Arial" panose="020B0604020202020204" pitchFamily="34" charset="0"/>
                <a:ea typeface="Arial" panose="020B0604020202020204" pitchFamily="34" charset="0"/>
                <a:cs typeface="Times New Roman" panose="02020603050405020304" pitchFamily="18" charset="0"/>
              </a:rPr>
              <a:t>LE</a:t>
            </a:r>
            <a:endParaRPr lang="fr-FR" sz="900"/>
          </a:p>
        </p:txBody>
      </p:sp>
      <p:pic>
        <p:nvPicPr>
          <p:cNvPr id="44" name="Image 43">
            <a:extLst>
              <a:ext uri="{FF2B5EF4-FFF2-40B4-BE49-F238E27FC236}">
                <a16:creationId xmlns:a16="http://schemas.microsoft.com/office/drawing/2014/main" id="{54D3DC9D-5C07-4FA0-BCC0-3EBE1353E8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140" y="2367654"/>
            <a:ext cx="422158" cy="445081"/>
          </a:xfrm>
          <a:prstGeom prst="rect">
            <a:avLst/>
          </a:prstGeom>
        </p:spPr>
      </p:pic>
      <p:pic>
        <p:nvPicPr>
          <p:cNvPr id="46" name="Image 45">
            <a:extLst>
              <a:ext uri="{FF2B5EF4-FFF2-40B4-BE49-F238E27FC236}">
                <a16:creationId xmlns:a16="http://schemas.microsoft.com/office/drawing/2014/main" id="{6774FEC7-7A4B-4CEF-8924-7B738838E0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39405" y="2367654"/>
            <a:ext cx="424045" cy="447069"/>
          </a:xfrm>
          <a:prstGeom prst="rect">
            <a:avLst/>
          </a:prstGeom>
        </p:spPr>
      </p:pic>
      <p:sp>
        <p:nvSpPr>
          <p:cNvPr id="114" name="Rectangle 113">
            <a:extLst>
              <a:ext uri="{FF2B5EF4-FFF2-40B4-BE49-F238E27FC236}">
                <a16:creationId xmlns:a16="http://schemas.microsoft.com/office/drawing/2014/main" id="{3BA628AE-9C55-46C2-BA15-A58B45C6E08B}"/>
              </a:ext>
            </a:extLst>
          </p:cNvPr>
          <p:cNvSpPr/>
          <p:nvPr/>
        </p:nvSpPr>
        <p:spPr>
          <a:xfrm>
            <a:off x="152006" y="2815794"/>
            <a:ext cx="3324058" cy="1061829"/>
          </a:xfrm>
          <a:prstGeom prst="rect">
            <a:avLst/>
          </a:prstGeom>
        </p:spPr>
        <p:txBody>
          <a:bodyPr wrap="square">
            <a:spAutoFit/>
          </a:bodyPr>
          <a:lstStyle/>
          <a:p>
            <a:pPr algn="just"/>
            <a:r>
              <a:rPr lang="fr-FR" sz="900">
                <a:latin typeface="Arial" panose="020B0604020202020204" pitchFamily="34" charset="0"/>
                <a:cs typeface="Arial" panose="020B0604020202020204" pitchFamily="34" charset="0"/>
              </a:rPr>
              <a:t>Les montants des prestations figurent dans le Règlement mutualiste. Une somme peut rester à votre charge sauf si vous recourrez aux équipements relevant des paniers définis par le dispositif règlementaire dit « 100% Santé », en dentaire, optique et audiologie.</a:t>
            </a:r>
          </a:p>
          <a:p>
            <a:pPr algn="just"/>
            <a:endParaRPr lang="fr-FR" sz="900">
              <a:latin typeface="Arial" panose="020B0604020202020204" pitchFamily="34" charset="0"/>
              <a:cs typeface="Arial" panose="020B0604020202020204" pitchFamily="34" charset="0"/>
            </a:endParaRPr>
          </a:p>
          <a:p>
            <a:pPr algn="just"/>
            <a:r>
              <a:rPr lang="en-US" sz="900" b="1">
                <a:latin typeface="Arial" panose="020B0604020202020204" pitchFamily="34" charset="0"/>
                <a:ea typeface="Arial" panose="020B0604020202020204" pitchFamily="34" charset="0"/>
                <a:cs typeface="Times New Roman" panose="02020603050405020304" pitchFamily="18" charset="0"/>
              </a:rPr>
              <a:t>LES </a:t>
            </a:r>
            <a:r>
              <a:rPr lang="en-US" sz="900" b="1" spc="-5">
                <a:latin typeface="Arial" panose="020B0604020202020204" pitchFamily="34" charset="0"/>
                <a:ea typeface="Arial" panose="020B0604020202020204" pitchFamily="34" charset="0"/>
                <a:cs typeface="Times New Roman" panose="02020603050405020304" pitchFamily="18" charset="0"/>
              </a:rPr>
              <a:t>G</a:t>
            </a:r>
            <a:r>
              <a:rPr lang="en-US" sz="900" b="1" spc="-15">
                <a:latin typeface="Arial" panose="020B0604020202020204" pitchFamily="34" charset="0"/>
                <a:ea typeface="Arial" panose="020B0604020202020204" pitchFamily="34" charset="0"/>
                <a:cs typeface="Times New Roman" panose="02020603050405020304" pitchFamily="18" charset="0"/>
              </a:rPr>
              <a:t>A</a:t>
            </a:r>
            <a:r>
              <a:rPr lang="en-US" sz="900" b="1" spc="10">
                <a:latin typeface="Arial" panose="020B0604020202020204" pitchFamily="34" charset="0"/>
                <a:ea typeface="Arial" panose="020B0604020202020204" pitchFamily="34" charset="0"/>
                <a:cs typeface="Times New Roman" panose="02020603050405020304" pitchFamily="18" charset="0"/>
              </a:rPr>
              <a:t>R</a:t>
            </a:r>
            <a:r>
              <a:rPr lang="en-US" sz="900" b="1">
                <a:latin typeface="Arial" panose="020B0604020202020204" pitchFamily="34" charset="0"/>
                <a:ea typeface="Arial" panose="020B0604020202020204" pitchFamily="34" charset="0"/>
                <a:cs typeface="Times New Roman" panose="02020603050405020304" pitchFamily="18" charset="0"/>
              </a:rPr>
              <a:t>A</a:t>
            </a:r>
            <a:r>
              <a:rPr lang="en-US" sz="900" b="1" spc="-5">
                <a:latin typeface="Arial" panose="020B0604020202020204" pitchFamily="34" charset="0"/>
                <a:ea typeface="Arial" panose="020B0604020202020204" pitchFamily="34" charset="0"/>
                <a:cs typeface="Times New Roman" panose="02020603050405020304" pitchFamily="18" charset="0"/>
              </a:rPr>
              <a:t>N</a:t>
            </a:r>
            <a:r>
              <a:rPr lang="en-US" sz="900" b="1">
                <a:latin typeface="Arial" panose="020B0604020202020204" pitchFamily="34" charset="0"/>
                <a:ea typeface="Arial" panose="020B0604020202020204" pitchFamily="34" charset="0"/>
                <a:cs typeface="Times New Roman" panose="02020603050405020304" pitchFamily="18" charset="0"/>
              </a:rPr>
              <a:t>T</a:t>
            </a:r>
            <a:r>
              <a:rPr lang="en-US" sz="900" b="1" spc="5">
                <a:latin typeface="Arial" panose="020B0604020202020204" pitchFamily="34" charset="0"/>
                <a:ea typeface="Arial" panose="020B0604020202020204" pitchFamily="34" charset="0"/>
                <a:cs typeface="Times New Roman" panose="02020603050405020304" pitchFamily="18" charset="0"/>
              </a:rPr>
              <a:t>I</a:t>
            </a:r>
            <a:r>
              <a:rPr lang="en-US" sz="900" b="1">
                <a:latin typeface="Arial" panose="020B0604020202020204" pitchFamily="34" charset="0"/>
                <a:ea typeface="Arial" panose="020B0604020202020204" pitchFamily="34" charset="0"/>
                <a:cs typeface="Times New Roman" panose="02020603050405020304" pitchFamily="18" charset="0"/>
              </a:rPr>
              <a:t>ES SYSTE</a:t>
            </a:r>
            <a:r>
              <a:rPr lang="en-US" sz="900" b="1" spc="5">
                <a:latin typeface="Arial" panose="020B0604020202020204" pitchFamily="34" charset="0"/>
                <a:ea typeface="Arial" panose="020B0604020202020204" pitchFamily="34" charset="0"/>
                <a:cs typeface="Times New Roman" panose="02020603050405020304" pitchFamily="18" charset="0"/>
              </a:rPr>
              <a:t>M</a:t>
            </a:r>
            <a:r>
              <a:rPr lang="en-US" sz="900" b="1">
                <a:latin typeface="Arial" panose="020B0604020202020204" pitchFamily="34" charset="0"/>
                <a:ea typeface="Arial" panose="020B0604020202020204" pitchFamily="34" charset="0"/>
                <a:cs typeface="Times New Roman" panose="02020603050405020304" pitchFamily="18" charset="0"/>
              </a:rPr>
              <a:t>ATIQ</a:t>
            </a:r>
            <a:r>
              <a:rPr lang="en-US" sz="900" b="1" spc="-5">
                <a:latin typeface="Arial" panose="020B0604020202020204" pitchFamily="34" charset="0"/>
                <a:ea typeface="Arial" panose="020B0604020202020204" pitchFamily="34" charset="0"/>
                <a:cs typeface="Times New Roman" panose="02020603050405020304" pitchFamily="18" charset="0"/>
              </a:rPr>
              <a:t>U</a:t>
            </a:r>
            <a:r>
              <a:rPr lang="en-US" sz="900" b="1">
                <a:latin typeface="Arial" panose="020B0604020202020204" pitchFamily="34" charset="0"/>
                <a:ea typeface="Arial" panose="020B0604020202020204" pitchFamily="34" charset="0"/>
                <a:cs typeface="Times New Roman" panose="02020603050405020304" pitchFamily="18" charset="0"/>
              </a:rPr>
              <a:t>E</a:t>
            </a:r>
            <a:r>
              <a:rPr lang="en-US" sz="900" b="1" spc="5">
                <a:latin typeface="Arial" panose="020B0604020202020204" pitchFamily="34" charset="0"/>
                <a:ea typeface="Arial" panose="020B0604020202020204" pitchFamily="34" charset="0"/>
                <a:cs typeface="Times New Roman" panose="02020603050405020304" pitchFamily="18" charset="0"/>
              </a:rPr>
              <a:t>M</a:t>
            </a:r>
            <a:r>
              <a:rPr lang="en-US" sz="900" b="1">
                <a:latin typeface="Arial" panose="020B0604020202020204" pitchFamily="34" charset="0"/>
                <a:ea typeface="Arial" panose="020B0604020202020204" pitchFamily="34" charset="0"/>
                <a:cs typeface="Times New Roman" panose="02020603050405020304" pitchFamily="18" charset="0"/>
              </a:rPr>
              <a:t>ENT PREVU</a:t>
            </a:r>
            <a:r>
              <a:rPr lang="en-US" sz="900" b="1" spc="-5">
                <a:latin typeface="Arial" panose="020B0604020202020204" pitchFamily="34" charset="0"/>
                <a:ea typeface="Arial" panose="020B0604020202020204" pitchFamily="34" charset="0"/>
                <a:cs typeface="Times New Roman" panose="02020603050405020304" pitchFamily="18" charset="0"/>
              </a:rPr>
              <a:t>E</a:t>
            </a:r>
            <a:r>
              <a:rPr lang="en-US" sz="900" b="1">
                <a:latin typeface="Arial" panose="020B0604020202020204" pitchFamily="34" charset="0"/>
                <a:ea typeface="Arial" panose="020B0604020202020204" pitchFamily="34" charset="0"/>
                <a:cs typeface="Times New Roman" panose="02020603050405020304" pitchFamily="18" charset="0"/>
              </a:rPr>
              <a:t>S</a:t>
            </a:r>
          </a:p>
        </p:txBody>
      </p:sp>
      <p:pic>
        <p:nvPicPr>
          <p:cNvPr id="48" name="Image 47">
            <a:extLst>
              <a:ext uri="{FF2B5EF4-FFF2-40B4-BE49-F238E27FC236}">
                <a16:creationId xmlns:a16="http://schemas.microsoft.com/office/drawing/2014/main" id="{2CABB7C3-E51F-47BB-BF8D-98795EE466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34356" y="3817511"/>
            <a:ext cx="418250" cy="440960"/>
          </a:xfrm>
          <a:prstGeom prst="rect">
            <a:avLst/>
          </a:prstGeom>
        </p:spPr>
      </p:pic>
      <p:sp>
        <p:nvSpPr>
          <p:cNvPr id="56" name="Rectangle 55">
            <a:extLst>
              <a:ext uri="{FF2B5EF4-FFF2-40B4-BE49-F238E27FC236}">
                <a16:creationId xmlns:a16="http://schemas.microsoft.com/office/drawing/2014/main" id="{A5DD63DA-DE8E-4F7E-8554-7D9F36283407}"/>
              </a:ext>
            </a:extLst>
          </p:cNvPr>
          <p:cNvSpPr/>
          <p:nvPr/>
        </p:nvSpPr>
        <p:spPr>
          <a:xfrm>
            <a:off x="161476" y="3845957"/>
            <a:ext cx="225671" cy="2308324"/>
          </a:xfrm>
          <a:prstGeom prst="rect">
            <a:avLst/>
          </a:prstGeom>
        </p:spPr>
        <p:txBody>
          <a:bodyPr wrap="square">
            <a:spAutoFit/>
          </a:bodyPr>
          <a:lstStyle/>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 </a:t>
            </a: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 </a:t>
            </a: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 </a:t>
            </a: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 </a:t>
            </a: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endParaRPr lang="en-US" sz="900">
              <a:solidFill>
                <a:srgbClr val="00AF50"/>
              </a:solidFill>
              <a:latin typeface="Wingdings" panose="05000000000000000000" pitchFamily="2" charset="2"/>
              <a:ea typeface="Wingdings" panose="05000000000000000000" pitchFamily="2" charset="2"/>
              <a:cs typeface="Wingdings" panose="05000000000000000000" pitchFamily="2" charset="2"/>
            </a:endParaRPr>
          </a:p>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a:t>
            </a:r>
          </a:p>
        </p:txBody>
      </p:sp>
      <p:sp>
        <p:nvSpPr>
          <p:cNvPr id="57" name="Rectangle 56">
            <a:extLst>
              <a:ext uri="{FF2B5EF4-FFF2-40B4-BE49-F238E27FC236}">
                <a16:creationId xmlns:a16="http://schemas.microsoft.com/office/drawing/2014/main" id="{9B847577-D7BD-4CE5-9D68-AE8F69BD4293}"/>
              </a:ext>
            </a:extLst>
          </p:cNvPr>
          <p:cNvSpPr/>
          <p:nvPr/>
        </p:nvSpPr>
        <p:spPr>
          <a:xfrm>
            <a:off x="271589" y="3837034"/>
            <a:ext cx="3199474" cy="2446824"/>
          </a:xfrm>
          <a:prstGeom prst="rect">
            <a:avLst/>
          </a:prstGeom>
        </p:spPr>
        <p:txBody>
          <a:bodyPr wrap="square">
            <a:spAutoFit/>
          </a:bodyPr>
          <a:lstStyle/>
          <a:p>
            <a:pPr lvl="0" algn="just"/>
            <a:r>
              <a:rPr lang="fr-FR" sz="900" b="1">
                <a:latin typeface="Arial" panose="020B0604020202020204" pitchFamily="34" charset="0"/>
                <a:cs typeface="Arial" panose="020B0604020202020204" pitchFamily="34" charset="0"/>
              </a:rPr>
              <a:t>Hospitalisation et maternité : </a:t>
            </a:r>
            <a:endParaRPr lang="fr-FR" sz="900">
              <a:latin typeface="Arial" panose="020B0604020202020204" pitchFamily="34" charset="0"/>
              <a:cs typeface="Arial" panose="020B0604020202020204" pitchFamily="34" charset="0"/>
            </a:endParaRPr>
          </a:p>
          <a:p>
            <a:pPr marL="171450" lvl="0" indent="-171450" algn="just">
              <a:buFontTx/>
              <a:buChar char="-"/>
            </a:pPr>
            <a:r>
              <a:rPr lang="fr-FR" sz="900">
                <a:latin typeface="Arial" panose="020B0604020202020204" pitchFamily="34" charset="0"/>
                <a:cs typeface="Arial" panose="020B0604020202020204" pitchFamily="34" charset="0"/>
              </a:rPr>
              <a:t>Honoraires, frais de séjour, forfait journalier, transport</a:t>
            </a:r>
          </a:p>
          <a:p>
            <a:pPr lvl="0" algn="just"/>
            <a:endParaRPr lang="fr-FR" sz="900">
              <a:latin typeface="Arial" panose="020B0604020202020204" pitchFamily="34" charset="0"/>
              <a:cs typeface="Arial" panose="020B0604020202020204" pitchFamily="34" charset="0"/>
            </a:endParaRPr>
          </a:p>
          <a:p>
            <a:pPr lvl="0" algn="just"/>
            <a:r>
              <a:rPr lang="fr-FR" sz="900" b="1">
                <a:latin typeface="Arial" panose="020B0604020202020204" pitchFamily="34" charset="0"/>
                <a:cs typeface="Arial" panose="020B0604020202020204" pitchFamily="34" charset="0"/>
              </a:rPr>
              <a:t>Soins courants et prescriptions médicales :</a:t>
            </a:r>
            <a:endParaRPr lang="fr-FR" sz="900">
              <a:latin typeface="Arial" panose="020B0604020202020204" pitchFamily="34" charset="0"/>
              <a:cs typeface="Arial" panose="020B0604020202020204" pitchFamily="34" charset="0"/>
            </a:endParaRPr>
          </a:p>
          <a:p>
            <a:pPr marL="171450" lvl="0" indent="-171450" algn="just">
              <a:buFontTx/>
              <a:buChar char="-"/>
            </a:pPr>
            <a:r>
              <a:rPr lang="fr-FR" sz="900">
                <a:latin typeface="Arial" panose="020B0604020202020204" pitchFamily="34" charset="0"/>
                <a:cs typeface="Arial" panose="020B0604020202020204" pitchFamily="34" charset="0"/>
              </a:rPr>
              <a:t>Honoraires médecins, radiologie, analyses et examens de laboratoire, honoraires paramédicaux, médicaments, matériel médical remboursés par la Sécurité sociale,</a:t>
            </a:r>
            <a:endParaRPr lang="fr-FR" sz="900" strike="sngStrike">
              <a:latin typeface="Arial" panose="020B0604020202020204" pitchFamily="34" charset="0"/>
              <a:cs typeface="Arial" panose="020B0604020202020204" pitchFamily="34" charset="0"/>
            </a:endParaRPr>
          </a:p>
          <a:p>
            <a:pPr lvl="0" algn="just"/>
            <a:endParaRPr lang="fr-FR" sz="900" i="1">
              <a:latin typeface="Arial" panose="020B0604020202020204" pitchFamily="34" charset="0"/>
              <a:cs typeface="Arial" panose="020B0604020202020204" pitchFamily="34" charset="0"/>
            </a:endParaRPr>
          </a:p>
          <a:p>
            <a:pPr lvl="0" algn="just"/>
            <a:r>
              <a:rPr lang="fr-FR" sz="900" b="1">
                <a:latin typeface="Arial" panose="020B0604020202020204" pitchFamily="34" charset="0"/>
                <a:cs typeface="Arial" panose="020B0604020202020204" pitchFamily="34" charset="0"/>
              </a:rPr>
              <a:t>Optique : </a:t>
            </a:r>
            <a:endParaRPr lang="fr-FR" sz="900">
              <a:latin typeface="Arial" panose="020B0604020202020204" pitchFamily="34" charset="0"/>
              <a:cs typeface="Arial" panose="020B0604020202020204" pitchFamily="34" charset="0"/>
            </a:endParaRPr>
          </a:p>
          <a:p>
            <a:pPr marL="171450" lvl="0" indent="-171450" algn="just">
              <a:buFontTx/>
              <a:buChar char="-"/>
            </a:pPr>
            <a:r>
              <a:rPr lang="fr-FR" sz="900">
                <a:latin typeface="Arial" panose="020B0604020202020204" pitchFamily="34" charset="0"/>
                <a:cs typeface="Arial" panose="020B0604020202020204" pitchFamily="34" charset="0"/>
              </a:rPr>
              <a:t>Lunettes et lentilles remboursées par la Sécurité sociale</a:t>
            </a:r>
          </a:p>
          <a:p>
            <a:pPr lvl="0" algn="just"/>
            <a:endParaRPr lang="fr-FR" sz="900" i="1">
              <a:latin typeface="Arial" panose="020B0604020202020204" pitchFamily="34" charset="0"/>
              <a:cs typeface="Arial" panose="020B0604020202020204" pitchFamily="34" charset="0"/>
            </a:endParaRPr>
          </a:p>
          <a:p>
            <a:pPr lvl="0" algn="just"/>
            <a:r>
              <a:rPr lang="fr-FR" sz="900" b="1">
                <a:latin typeface="Arial" panose="020B0604020202020204" pitchFamily="34" charset="0"/>
                <a:cs typeface="Arial" panose="020B0604020202020204" pitchFamily="34" charset="0"/>
              </a:rPr>
              <a:t>Dentaire : </a:t>
            </a:r>
            <a:endParaRPr lang="fr-FR" sz="900">
              <a:latin typeface="Arial" panose="020B0604020202020204" pitchFamily="34" charset="0"/>
              <a:cs typeface="Arial" panose="020B0604020202020204" pitchFamily="34" charset="0"/>
            </a:endParaRPr>
          </a:p>
          <a:p>
            <a:pPr marL="171450" lvl="0" indent="-171450" algn="just">
              <a:buFontTx/>
              <a:buChar char="-"/>
            </a:pPr>
            <a:r>
              <a:rPr lang="fr-FR" sz="900">
                <a:latin typeface="Arial" panose="020B0604020202020204" pitchFamily="34" charset="0"/>
                <a:cs typeface="Arial" panose="020B0604020202020204" pitchFamily="34" charset="0"/>
              </a:rPr>
              <a:t>Soins conservateurs, prothèses et orthodontie remboursées par la Sécurité sociale</a:t>
            </a:r>
          </a:p>
          <a:p>
            <a:pPr lvl="0" algn="just"/>
            <a:endParaRPr lang="fr-FR" sz="900">
              <a:latin typeface="Arial" panose="020B0604020202020204" pitchFamily="34" charset="0"/>
              <a:cs typeface="Arial" panose="020B0604020202020204" pitchFamily="34" charset="0"/>
            </a:endParaRPr>
          </a:p>
          <a:p>
            <a:pPr lvl="0" algn="just"/>
            <a:r>
              <a:rPr lang="fr-FR" sz="900" b="1">
                <a:latin typeface="Arial" panose="020B0604020202020204" pitchFamily="34" charset="0"/>
                <a:cs typeface="Arial" panose="020B0604020202020204" pitchFamily="34" charset="0"/>
              </a:rPr>
              <a:t>Aides auditives</a:t>
            </a:r>
            <a:r>
              <a:rPr lang="fr-FR" sz="900">
                <a:latin typeface="Arial" panose="020B0604020202020204" pitchFamily="34" charset="0"/>
                <a:cs typeface="Arial" panose="020B0604020202020204" pitchFamily="34" charset="0"/>
              </a:rPr>
              <a:t> </a:t>
            </a:r>
            <a:r>
              <a:rPr lang="fr-FR" sz="900" b="1">
                <a:latin typeface="Arial" panose="020B0604020202020204" pitchFamily="34" charset="0"/>
                <a:cs typeface="Arial" panose="020B0604020202020204" pitchFamily="34" charset="0"/>
              </a:rPr>
              <a:t>:</a:t>
            </a:r>
            <a:endParaRPr lang="fr-FR" sz="900">
              <a:latin typeface="Arial" panose="020B0604020202020204" pitchFamily="34" charset="0"/>
              <a:cs typeface="Arial" panose="020B0604020202020204" pitchFamily="34" charset="0"/>
            </a:endParaRPr>
          </a:p>
          <a:p>
            <a:pPr marL="171450" lvl="0" indent="-171450" algn="just">
              <a:buFontTx/>
              <a:buChar char="-"/>
            </a:pPr>
            <a:r>
              <a:rPr lang="fr-FR" sz="900">
                <a:latin typeface="Arial" panose="020B0604020202020204" pitchFamily="34" charset="0"/>
                <a:cs typeface="Arial" panose="020B0604020202020204" pitchFamily="34" charset="0"/>
              </a:rPr>
              <a:t>Audioprothèse, entretien, réparation</a:t>
            </a:r>
            <a:endParaRPr lang="fr-FR" sz="900" i="1">
              <a:latin typeface="Arial" panose="020B060402020202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E7AEEA6B-512A-43D5-91E9-980BB41B1E07}"/>
              </a:ext>
            </a:extLst>
          </p:cNvPr>
          <p:cNvSpPr/>
          <p:nvPr/>
        </p:nvSpPr>
        <p:spPr>
          <a:xfrm>
            <a:off x="152006" y="6758294"/>
            <a:ext cx="3319057" cy="507831"/>
          </a:xfrm>
          <a:prstGeom prst="rect">
            <a:avLst/>
          </a:prstGeom>
        </p:spPr>
        <p:txBody>
          <a:bodyPr wrap="square">
            <a:spAutoFit/>
          </a:bodyPr>
          <a:lstStyle/>
          <a:p>
            <a:pPr algn="just"/>
            <a:endParaRPr lang="fr-FR" sz="900">
              <a:latin typeface="Arial" panose="020B0604020202020204" pitchFamily="34" charset="0"/>
              <a:cs typeface="Arial" panose="020B0604020202020204" pitchFamily="34" charset="0"/>
            </a:endParaRPr>
          </a:p>
          <a:p>
            <a:pPr algn="just"/>
            <a:endParaRPr lang="en-US" sz="900" b="1" spc="-5">
              <a:latin typeface="Arial" panose="020B0604020202020204" pitchFamily="34" charset="0"/>
            </a:endParaRPr>
          </a:p>
          <a:p>
            <a:pPr algn="just"/>
            <a:r>
              <a:rPr lang="en-US" sz="900" b="1" spc="-5">
                <a:latin typeface="Arial" panose="020B0604020202020204" pitchFamily="34" charset="0"/>
              </a:rPr>
              <a:t>LES SERVICES SYSTEMATIQUEMENT PREVUS</a:t>
            </a:r>
          </a:p>
        </p:txBody>
      </p:sp>
      <p:sp>
        <p:nvSpPr>
          <p:cNvPr id="60" name="Rectangle 59">
            <a:extLst>
              <a:ext uri="{FF2B5EF4-FFF2-40B4-BE49-F238E27FC236}">
                <a16:creationId xmlns:a16="http://schemas.microsoft.com/office/drawing/2014/main" id="{25340D2E-EA11-436D-9BEC-D84117626424}"/>
              </a:ext>
            </a:extLst>
          </p:cNvPr>
          <p:cNvSpPr/>
          <p:nvPr/>
        </p:nvSpPr>
        <p:spPr>
          <a:xfrm>
            <a:off x="240542" y="7454511"/>
            <a:ext cx="3158426" cy="369332"/>
          </a:xfrm>
          <a:prstGeom prst="rect">
            <a:avLst/>
          </a:prstGeom>
        </p:spPr>
        <p:txBody>
          <a:bodyPr wrap="square">
            <a:spAutoFit/>
          </a:bodyPr>
          <a:lstStyle/>
          <a:p>
            <a:pPr lvl="0" algn="just"/>
            <a:r>
              <a:rPr lang="fr-FR" sz="900">
                <a:latin typeface="Arial" panose="020B0604020202020204" pitchFamily="34" charset="0"/>
                <a:cs typeface="Arial" panose="020B0604020202020204" pitchFamily="34" charset="0"/>
              </a:rPr>
              <a:t>  Accords tarifaires avec de nombreux opticiens,   audioprothésistes et des établissements hospitaliers.</a:t>
            </a:r>
          </a:p>
        </p:txBody>
      </p:sp>
      <p:sp>
        <p:nvSpPr>
          <p:cNvPr id="62" name="Rectangle 61">
            <a:extLst>
              <a:ext uri="{FF2B5EF4-FFF2-40B4-BE49-F238E27FC236}">
                <a16:creationId xmlns:a16="http://schemas.microsoft.com/office/drawing/2014/main" id="{ABE5578C-4D75-4604-B57E-2EC26EA9A7AF}"/>
              </a:ext>
            </a:extLst>
          </p:cNvPr>
          <p:cNvSpPr/>
          <p:nvPr/>
        </p:nvSpPr>
        <p:spPr>
          <a:xfrm>
            <a:off x="152007" y="9174972"/>
            <a:ext cx="3324058" cy="369332"/>
          </a:xfrm>
          <a:prstGeom prst="rect">
            <a:avLst/>
          </a:prstGeom>
        </p:spPr>
        <p:txBody>
          <a:bodyPr wrap="square">
            <a:spAutoFit/>
          </a:bodyPr>
          <a:lstStyle/>
          <a:p>
            <a:pPr algn="just"/>
            <a:r>
              <a:rPr lang="fr-FR" sz="900" i="1">
                <a:latin typeface="Arial" panose="020B0604020202020204" pitchFamily="34" charset="0"/>
                <a:cs typeface="Arial" panose="020B0604020202020204" pitchFamily="34" charset="0"/>
              </a:rPr>
              <a:t>Les garanties précédées d’une coche </a:t>
            </a:r>
            <a:r>
              <a:rPr lang="en-US" sz="900" i="1">
                <a:solidFill>
                  <a:srgbClr val="00AF50"/>
                </a:solidFill>
                <a:latin typeface="Wingdings" panose="05000000000000000000" pitchFamily="2" charset="2"/>
                <a:ea typeface="Wingdings" panose="05000000000000000000" pitchFamily="2" charset="2"/>
                <a:cs typeface="Wingdings" panose="05000000000000000000" pitchFamily="2" charset="2"/>
              </a:rPr>
              <a:t>ü </a:t>
            </a:r>
            <a:r>
              <a:rPr lang="fr-FR" sz="900" i="1">
                <a:latin typeface="Arial" panose="020B0604020202020204" pitchFamily="34" charset="0"/>
                <a:cs typeface="Arial" panose="020B0604020202020204" pitchFamily="34" charset="0"/>
              </a:rPr>
              <a:t>sont systématiquement prévues au contrat.</a:t>
            </a:r>
          </a:p>
        </p:txBody>
      </p:sp>
      <p:sp>
        <p:nvSpPr>
          <p:cNvPr id="64" name="Rectangle 63">
            <a:extLst>
              <a:ext uri="{FF2B5EF4-FFF2-40B4-BE49-F238E27FC236}">
                <a16:creationId xmlns:a16="http://schemas.microsoft.com/office/drawing/2014/main" id="{CE8FD109-9647-41B3-A2EF-C373E9388EBF}"/>
              </a:ext>
            </a:extLst>
          </p:cNvPr>
          <p:cNvSpPr/>
          <p:nvPr/>
        </p:nvSpPr>
        <p:spPr>
          <a:xfrm>
            <a:off x="161476" y="7466765"/>
            <a:ext cx="225671" cy="230832"/>
          </a:xfrm>
          <a:prstGeom prst="rect">
            <a:avLst/>
          </a:prstGeom>
        </p:spPr>
        <p:txBody>
          <a:bodyPr wrap="square">
            <a:spAutoFit/>
          </a:bodyPr>
          <a:lstStyle/>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ü </a:t>
            </a:r>
          </a:p>
        </p:txBody>
      </p:sp>
      <p:sp>
        <p:nvSpPr>
          <p:cNvPr id="67" name="Rectangle 66">
            <a:extLst>
              <a:ext uri="{FF2B5EF4-FFF2-40B4-BE49-F238E27FC236}">
                <a16:creationId xmlns:a16="http://schemas.microsoft.com/office/drawing/2014/main" id="{571DD2CF-ED81-4F4A-A6CD-D1D7B90DC5BB}"/>
              </a:ext>
            </a:extLst>
          </p:cNvPr>
          <p:cNvSpPr/>
          <p:nvPr/>
        </p:nvSpPr>
        <p:spPr>
          <a:xfrm>
            <a:off x="161476" y="8040580"/>
            <a:ext cx="225671" cy="230832"/>
          </a:xfrm>
          <a:prstGeom prst="rect">
            <a:avLst/>
          </a:prstGeom>
        </p:spPr>
        <p:txBody>
          <a:bodyPr wrap="square">
            <a:spAutoFit/>
          </a:bodyPr>
          <a:lstStyle/>
          <a:p>
            <a:pPr lvl="0"/>
            <a:r>
              <a:rPr lang="en-US" sz="900">
                <a:solidFill>
                  <a:srgbClr val="00AF50"/>
                </a:solidFill>
                <a:latin typeface="Wingdings" panose="05000000000000000000" pitchFamily="2" charset="2"/>
                <a:ea typeface="Wingdings" panose="05000000000000000000" pitchFamily="2" charset="2"/>
                <a:cs typeface="Wingdings" panose="05000000000000000000" pitchFamily="2" charset="2"/>
              </a:rPr>
              <a:t> </a:t>
            </a:r>
          </a:p>
        </p:txBody>
      </p:sp>
      <p:sp>
        <p:nvSpPr>
          <p:cNvPr id="68" name="Rectangle 67">
            <a:extLst>
              <a:ext uri="{FF2B5EF4-FFF2-40B4-BE49-F238E27FC236}">
                <a16:creationId xmlns:a16="http://schemas.microsoft.com/office/drawing/2014/main" id="{C72F8A28-6121-48B3-808D-0D82AE0792FB}"/>
              </a:ext>
            </a:extLst>
          </p:cNvPr>
          <p:cNvSpPr/>
          <p:nvPr/>
        </p:nvSpPr>
        <p:spPr>
          <a:xfrm>
            <a:off x="3548126" y="2800228"/>
            <a:ext cx="3186530" cy="923330"/>
          </a:xfrm>
          <a:prstGeom prst="rect">
            <a:avLst/>
          </a:prstGeom>
        </p:spPr>
        <p:txBody>
          <a:bodyPr wrap="square">
            <a:spAutoFit/>
          </a:bodyPr>
          <a:lstStyle/>
          <a:p>
            <a:pPr lvl="0" algn="just"/>
            <a:r>
              <a:rPr lang="fr-FR" sz="900">
                <a:latin typeface="Arial" panose="020B0604020202020204" pitchFamily="34" charset="0"/>
                <a:cs typeface="Arial" panose="020B0604020202020204" pitchFamily="34" charset="0"/>
              </a:rPr>
              <a:t>Les soins reçus en dehors de la période de validité du contrat ;</a:t>
            </a:r>
          </a:p>
          <a:p>
            <a:pPr lvl="0" algn="just"/>
            <a:r>
              <a:rPr lang="fr-FR" sz="900">
                <a:latin typeface="Arial" panose="020B0604020202020204" pitchFamily="34" charset="0"/>
                <a:cs typeface="Arial" panose="020B0604020202020204" pitchFamily="34" charset="0"/>
              </a:rPr>
              <a:t>Les frais de traitement et opérations de chirurgie esthétique non pris en charge par la Sécurité sociale ;</a:t>
            </a:r>
          </a:p>
          <a:p>
            <a:pPr algn="just"/>
            <a:r>
              <a:rPr lang="fr-FR" sz="900">
                <a:latin typeface="Arial" panose="020B0604020202020204" pitchFamily="34" charset="0"/>
                <a:cs typeface="Arial" panose="020B0604020202020204" pitchFamily="34" charset="0"/>
              </a:rPr>
              <a:t>Les frais de séjour facturés par les établissements d’hébergement médico-sociaux.</a:t>
            </a:r>
            <a:r>
              <a:rPr lang="en-US" sz="900">
                <a:solidFill>
                  <a:srgbClr val="C00000"/>
                </a:solidFill>
                <a:latin typeface="Arial" panose="020B0604020202020204" pitchFamily="34" charset="0"/>
                <a:ea typeface="Wingdings" panose="05000000000000000000" pitchFamily="2" charset="2"/>
                <a:cs typeface="Arial" panose="020B0604020202020204" pitchFamily="34" charset="0"/>
              </a:rPr>
              <a:t> </a:t>
            </a:r>
            <a:endParaRPr lang="en-US" sz="900">
              <a:latin typeface="Arial" panose="020B0604020202020204" pitchFamily="34" charset="0"/>
              <a:ea typeface="Times New Roman" panose="02020603050405020304" pitchFamily="18" charset="0"/>
              <a:cs typeface="Arial" panose="020B0604020202020204" pitchFamily="34" charset="0"/>
            </a:endParaRPr>
          </a:p>
        </p:txBody>
      </p:sp>
      <p:sp>
        <p:nvSpPr>
          <p:cNvPr id="69" name="Rectangle 68">
            <a:extLst>
              <a:ext uri="{FF2B5EF4-FFF2-40B4-BE49-F238E27FC236}">
                <a16:creationId xmlns:a16="http://schemas.microsoft.com/office/drawing/2014/main" id="{B72D2E92-E4D5-4E64-ACD0-026612DBB21A}"/>
              </a:ext>
            </a:extLst>
          </p:cNvPr>
          <p:cNvSpPr/>
          <p:nvPr/>
        </p:nvSpPr>
        <p:spPr>
          <a:xfrm>
            <a:off x="3548126" y="4755554"/>
            <a:ext cx="3208857" cy="784830"/>
          </a:xfrm>
          <a:prstGeom prst="rect">
            <a:avLst/>
          </a:prstGeom>
        </p:spPr>
        <p:txBody>
          <a:bodyPr wrap="square">
            <a:spAutoFit/>
          </a:bodyPr>
          <a:lstStyle/>
          <a:p>
            <a:pPr lvl="0" algn="just">
              <a:tabLst>
                <a:tab pos="266700" algn="l"/>
              </a:tabLst>
            </a:pPr>
            <a:r>
              <a:rPr lang="fr-FR" sz="900">
                <a:latin typeface="Arial" panose="020B0604020202020204" pitchFamily="34" charset="0"/>
                <a:cs typeface="Arial" panose="020B0604020202020204" pitchFamily="34" charset="0"/>
              </a:rPr>
              <a:t>La participation forfaitaire de 1€ et les franchises sur les boites de médicaments, actes paramédicaux et transports ;</a:t>
            </a:r>
          </a:p>
          <a:p>
            <a:pPr lvl="0" algn="just"/>
            <a:r>
              <a:rPr lang="fr-FR" sz="900">
                <a:latin typeface="Arial" panose="020B0604020202020204" pitchFamily="34" charset="0"/>
                <a:cs typeface="Arial" panose="020B0604020202020204" pitchFamily="34" charset="0"/>
              </a:rPr>
              <a:t>La majoration du ticket modérateur si les dépenses de santé sont réalisées en dehors du parcours de soins ;</a:t>
            </a:r>
          </a:p>
          <a:p>
            <a:pPr lvl="0" algn="just"/>
            <a:r>
              <a:rPr lang="fr-FR" sz="900">
                <a:latin typeface="Arial" panose="020B0604020202020204" pitchFamily="34" charset="0"/>
                <a:cs typeface="Arial" panose="020B0604020202020204" pitchFamily="34" charset="0"/>
              </a:rPr>
              <a:t>Les dépassements d’honoraires.</a:t>
            </a:r>
          </a:p>
        </p:txBody>
      </p:sp>
      <p:sp>
        <p:nvSpPr>
          <p:cNvPr id="70" name="Rectangle 69">
            <a:extLst>
              <a:ext uri="{FF2B5EF4-FFF2-40B4-BE49-F238E27FC236}">
                <a16:creationId xmlns:a16="http://schemas.microsoft.com/office/drawing/2014/main" id="{B38778A6-1D5A-4027-A162-DDDCDB53C2A3}"/>
              </a:ext>
            </a:extLst>
          </p:cNvPr>
          <p:cNvSpPr/>
          <p:nvPr/>
        </p:nvSpPr>
        <p:spPr>
          <a:xfrm>
            <a:off x="3434726" y="4765734"/>
            <a:ext cx="226800" cy="986039"/>
          </a:xfrm>
          <a:prstGeom prst="rect">
            <a:avLst/>
          </a:prstGeom>
        </p:spPr>
        <p:txBody>
          <a:bodyPr wrap="square">
            <a:spAutoFit/>
          </a:bodyPr>
          <a:lstStyle/>
          <a:p>
            <a:pPr marL="182563" lvl="0" indent="-182563">
              <a:tabLst>
                <a:tab pos="266700" algn="l"/>
              </a:tabLst>
            </a:pPr>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a:t>
            </a: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a:t>
            </a:r>
          </a:p>
          <a:p>
            <a:pPr marL="182563" lvl="0" indent="-182563"/>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a:t>
            </a:r>
            <a:r>
              <a:rPr lang="en-US" sz="900">
                <a:solidFill>
                  <a:srgbClr val="C00000"/>
                </a:solidFill>
                <a:latin typeface="Wingdings" panose="05000000000000000000" pitchFamily="2" charset="2"/>
                <a:ea typeface="Wingdings" panose="05000000000000000000" pitchFamily="2" charset="2"/>
                <a:cs typeface="Wingdings" panose="05000000000000000000" pitchFamily="2" charset="2"/>
              </a:rPr>
              <a:t> </a:t>
            </a:r>
            <a:endParaRPr lang="fr-FR" sz="900"/>
          </a:p>
          <a:p>
            <a:pPr marR="76835">
              <a:lnSpc>
                <a:spcPct val="115000"/>
              </a:lnSpc>
              <a:spcBef>
                <a:spcPts val="425"/>
              </a:spcBef>
              <a:spcAft>
                <a:spcPts val="0"/>
              </a:spcAft>
            </a:pPr>
            <a:endParaRPr lang="fr-FR" sz="9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1" name="Rectangle 70">
            <a:extLst>
              <a:ext uri="{FF2B5EF4-FFF2-40B4-BE49-F238E27FC236}">
                <a16:creationId xmlns:a16="http://schemas.microsoft.com/office/drawing/2014/main" id="{9F5BA253-4837-426A-846B-EFA586F98586}"/>
              </a:ext>
            </a:extLst>
          </p:cNvPr>
          <p:cNvSpPr/>
          <p:nvPr/>
        </p:nvSpPr>
        <p:spPr>
          <a:xfrm>
            <a:off x="3398968" y="6115420"/>
            <a:ext cx="3208857" cy="241285"/>
          </a:xfrm>
          <a:prstGeom prst="rect">
            <a:avLst/>
          </a:prstGeom>
        </p:spPr>
        <p:txBody>
          <a:bodyPr wrap="square">
            <a:spAutoFit/>
          </a:bodyPr>
          <a:lstStyle/>
          <a:p>
            <a:pPr marR="76835">
              <a:lnSpc>
                <a:spcPct val="115000"/>
              </a:lnSpc>
              <a:spcBef>
                <a:spcPts val="425"/>
              </a:spcBef>
            </a:pPr>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 </a:t>
            </a:r>
            <a:r>
              <a:rPr lang="en-US" sz="900" b="1">
                <a:latin typeface="Arial" panose="020B0604020202020204" pitchFamily="34" charset="0"/>
                <a:cs typeface="Times New Roman" panose="02020603050405020304" pitchFamily="18" charset="0"/>
              </a:rPr>
              <a:t>PRINCIPALES RESTRICTIONS</a:t>
            </a:r>
            <a:endParaRPr lang="fr-FR" sz="900" b="1">
              <a:latin typeface="Arial" panose="020B0604020202020204" pitchFamily="34" charset="0"/>
              <a:cs typeface="Times New Roman" panose="02020603050405020304" pitchFamily="18" charset="0"/>
            </a:endParaRPr>
          </a:p>
        </p:txBody>
      </p:sp>
      <p:sp>
        <p:nvSpPr>
          <p:cNvPr id="73" name="Rectangle 72">
            <a:extLst>
              <a:ext uri="{FF2B5EF4-FFF2-40B4-BE49-F238E27FC236}">
                <a16:creationId xmlns:a16="http://schemas.microsoft.com/office/drawing/2014/main" id="{90E334BD-549B-46A8-A6AD-BE0561EEF1D7}"/>
              </a:ext>
            </a:extLst>
          </p:cNvPr>
          <p:cNvSpPr/>
          <p:nvPr/>
        </p:nvSpPr>
        <p:spPr>
          <a:xfrm>
            <a:off x="3548126" y="6364609"/>
            <a:ext cx="3208857" cy="1477328"/>
          </a:xfrm>
          <a:prstGeom prst="rect">
            <a:avLst/>
          </a:prstGeom>
        </p:spPr>
        <p:txBody>
          <a:bodyPr wrap="square">
            <a:spAutoFit/>
          </a:bodyPr>
          <a:lstStyle/>
          <a:p>
            <a:pPr lvl="0" algn="just"/>
            <a:r>
              <a:rPr lang="fr-FR" sz="900" b="1">
                <a:latin typeface="Arial" panose="020B0604020202020204" pitchFamily="34" charset="0"/>
                <a:cs typeface="Arial" panose="020B0604020202020204" pitchFamily="34" charset="0"/>
              </a:rPr>
              <a:t>Optique</a:t>
            </a:r>
            <a:r>
              <a:rPr lang="fr-FR" sz="900">
                <a:latin typeface="Arial" panose="020B0604020202020204" pitchFamily="34" charset="0"/>
                <a:cs typeface="Arial" panose="020B0604020202020204" pitchFamily="34" charset="0"/>
              </a:rPr>
              <a:t> : prise en charge limitée à un équipement (une monture et 2 verres) par période de :</a:t>
            </a:r>
          </a:p>
          <a:p>
            <a:pPr marL="182563" lvl="0" indent="-182563" algn="just">
              <a:buFontTx/>
              <a:buChar char="-"/>
            </a:pPr>
            <a:r>
              <a:rPr lang="fr-FR" sz="900">
                <a:latin typeface="Arial" panose="020B0604020202020204" pitchFamily="34" charset="0"/>
                <a:cs typeface="Arial" panose="020B0604020202020204" pitchFamily="34" charset="0"/>
              </a:rPr>
              <a:t>2 ans pour un bénéficiaire de 16 ans et plus, réduite à 1 an en cas d’évolution de la vue ;</a:t>
            </a:r>
          </a:p>
          <a:p>
            <a:pPr marL="182563" lvl="0" indent="-182563" algn="just">
              <a:buFontTx/>
              <a:buChar char="-"/>
            </a:pPr>
            <a:r>
              <a:rPr lang="fr-FR" sz="900">
                <a:latin typeface="Arial" panose="020B0604020202020204" pitchFamily="34" charset="0"/>
                <a:cs typeface="Arial" panose="020B0604020202020204" pitchFamily="34" charset="0"/>
              </a:rPr>
              <a:t>1 an pour un bénéficiaire de moins de 16 ans.</a:t>
            </a:r>
          </a:p>
          <a:p>
            <a:pPr algn="just"/>
            <a:r>
              <a:rPr lang="fr-FR" sz="900">
                <a:latin typeface="Arial" panose="020B0604020202020204" pitchFamily="34" charset="0"/>
                <a:cs typeface="Arial" panose="020B0604020202020204" pitchFamily="34" charset="0"/>
              </a:rPr>
              <a:t>Certaines situations dérogatoires peuvent donner lieu à un renouvellement anticipé.</a:t>
            </a:r>
          </a:p>
          <a:p>
            <a:pPr algn="just"/>
            <a:endParaRPr lang="fr-FR" sz="900">
              <a:latin typeface="Arial" panose="020B0604020202020204" pitchFamily="34" charset="0"/>
              <a:cs typeface="Arial" panose="020B0604020202020204" pitchFamily="34" charset="0"/>
            </a:endParaRPr>
          </a:p>
          <a:p>
            <a:pPr lvl="0" algn="just"/>
            <a:r>
              <a:rPr lang="fr-FR" sz="900" b="1">
                <a:latin typeface="Arial" panose="020B0604020202020204" pitchFamily="34" charset="0"/>
                <a:cs typeface="Arial" panose="020B0604020202020204" pitchFamily="34" charset="0"/>
              </a:rPr>
              <a:t>Aides auditives </a:t>
            </a:r>
            <a:r>
              <a:rPr lang="fr-FR" sz="900">
                <a:latin typeface="Arial" panose="020B0604020202020204" pitchFamily="34" charset="0"/>
                <a:cs typeface="Arial" panose="020B0604020202020204" pitchFamily="34" charset="0"/>
              </a:rPr>
              <a:t>: prise en charge limitée à l’achat d’une aide auditive par oreille tous les 4 ans.</a:t>
            </a:r>
          </a:p>
        </p:txBody>
      </p:sp>
      <p:sp>
        <p:nvSpPr>
          <p:cNvPr id="74" name="Rectangle 73">
            <a:extLst>
              <a:ext uri="{FF2B5EF4-FFF2-40B4-BE49-F238E27FC236}">
                <a16:creationId xmlns:a16="http://schemas.microsoft.com/office/drawing/2014/main" id="{71F0A5BF-905F-44C7-B11A-D54D076CE471}"/>
              </a:ext>
            </a:extLst>
          </p:cNvPr>
          <p:cNvSpPr/>
          <p:nvPr/>
        </p:nvSpPr>
        <p:spPr>
          <a:xfrm>
            <a:off x="3434726" y="6371095"/>
            <a:ext cx="226800" cy="1678536"/>
          </a:xfrm>
          <a:prstGeom prst="rect">
            <a:avLst/>
          </a:prstGeom>
        </p:spPr>
        <p:txBody>
          <a:bodyPr wrap="square">
            <a:spAutoFit/>
          </a:bodyPr>
          <a:lstStyle/>
          <a:p>
            <a:pPr marL="182563" lvl="0" indent="-182563">
              <a:tabLst>
                <a:tab pos="266700" algn="l"/>
              </a:tabLst>
            </a:pPr>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a:t>
            </a: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endPar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endParaRPr>
          </a:p>
          <a:p>
            <a:pPr marL="182563" lvl="0" indent="-182563">
              <a:tabLst>
                <a:tab pos="266700" algn="l"/>
              </a:tabLst>
            </a:pPr>
            <a:r>
              <a:rPr lang="en-US" sz="900">
                <a:solidFill>
                  <a:srgbClr val="C0504D"/>
                </a:solidFill>
                <a:latin typeface="Arial Black" panose="020B0A04020102020204" pitchFamily="34" charset="0"/>
                <a:ea typeface="Arial Black" panose="020B0A04020102020204" pitchFamily="34" charset="0"/>
                <a:cs typeface="Arial Black" panose="020B0A04020102020204" pitchFamily="34" charset="0"/>
              </a:rPr>
              <a:t>!</a:t>
            </a:r>
          </a:p>
          <a:p>
            <a:pPr marL="182563" lvl="0" indent="-182563">
              <a:tabLst>
                <a:tab pos="266700" algn="l"/>
              </a:tabLst>
            </a:pPr>
            <a:r>
              <a:rPr lang="en-US" sz="900">
                <a:solidFill>
                  <a:srgbClr val="C00000"/>
                </a:solidFill>
                <a:latin typeface="Wingdings" panose="05000000000000000000" pitchFamily="2" charset="2"/>
                <a:ea typeface="Wingdings" panose="05000000000000000000" pitchFamily="2" charset="2"/>
                <a:cs typeface="Wingdings" panose="05000000000000000000" pitchFamily="2" charset="2"/>
              </a:rPr>
              <a:t> </a:t>
            </a:r>
            <a:endParaRPr lang="fr-FR" sz="900"/>
          </a:p>
          <a:p>
            <a:pPr marR="76835">
              <a:lnSpc>
                <a:spcPct val="115000"/>
              </a:lnSpc>
              <a:spcBef>
                <a:spcPts val="425"/>
              </a:spcBef>
              <a:spcAft>
                <a:spcPts val="0"/>
              </a:spcAft>
            </a:pPr>
            <a:endParaRPr lang="fr-FR" sz="9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4782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E75DEBD-6B1B-4090-B02A-943083C6C74C}"/>
              </a:ext>
            </a:extLst>
          </p:cNvPr>
          <p:cNvGrpSpPr>
            <a:grpSpLocks/>
          </p:cNvGrpSpPr>
          <p:nvPr/>
        </p:nvGrpSpPr>
        <p:grpSpPr bwMode="auto">
          <a:xfrm>
            <a:off x="152402" y="200799"/>
            <a:ext cx="6498000" cy="1920019"/>
            <a:chOff x="664" y="-2864"/>
            <a:chExt cx="10699" cy="2170"/>
          </a:xfrm>
        </p:grpSpPr>
        <p:grpSp>
          <p:nvGrpSpPr>
            <p:cNvPr id="5" name="Group 3">
              <a:extLst>
                <a:ext uri="{FF2B5EF4-FFF2-40B4-BE49-F238E27FC236}">
                  <a16:creationId xmlns:a16="http://schemas.microsoft.com/office/drawing/2014/main" id="{530E3D76-F639-4741-A7D9-759E925E10C0}"/>
                </a:ext>
              </a:extLst>
            </p:cNvPr>
            <p:cNvGrpSpPr>
              <a:grpSpLocks/>
            </p:cNvGrpSpPr>
            <p:nvPr/>
          </p:nvGrpSpPr>
          <p:grpSpPr bwMode="auto">
            <a:xfrm>
              <a:off x="674" y="-2853"/>
              <a:ext cx="10678" cy="2"/>
              <a:chOff x="674" y="-2853"/>
              <a:chExt cx="10678" cy="2"/>
            </a:xfrm>
          </p:grpSpPr>
          <p:sp>
            <p:nvSpPr>
              <p:cNvPr id="12" name="Freeform 4">
                <a:extLst>
                  <a:ext uri="{FF2B5EF4-FFF2-40B4-BE49-F238E27FC236}">
                    <a16:creationId xmlns:a16="http://schemas.microsoft.com/office/drawing/2014/main" id="{0C5F069F-705B-4BDA-BCCC-85EF5B732DCD}"/>
                  </a:ext>
                </a:extLst>
              </p:cNvPr>
              <p:cNvSpPr>
                <a:spLocks/>
              </p:cNvSpPr>
              <p:nvPr/>
            </p:nvSpPr>
            <p:spPr bwMode="auto">
              <a:xfrm>
                <a:off x="674" y="-2853"/>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6" name="Group 5">
              <a:extLst>
                <a:ext uri="{FF2B5EF4-FFF2-40B4-BE49-F238E27FC236}">
                  <a16:creationId xmlns:a16="http://schemas.microsoft.com/office/drawing/2014/main" id="{16F423F9-D14B-4085-8D2F-50BBDD8B7264}"/>
                </a:ext>
              </a:extLst>
            </p:cNvPr>
            <p:cNvGrpSpPr>
              <a:grpSpLocks/>
            </p:cNvGrpSpPr>
            <p:nvPr/>
          </p:nvGrpSpPr>
          <p:grpSpPr bwMode="auto">
            <a:xfrm>
              <a:off x="684" y="-2843"/>
              <a:ext cx="2" cy="2129"/>
              <a:chOff x="684" y="-2843"/>
              <a:chExt cx="2" cy="2129"/>
            </a:xfrm>
          </p:grpSpPr>
          <p:sp>
            <p:nvSpPr>
              <p:cNvPr id="11" name="Freeform 6">
                <a:extLst>
                  <a:ext uri="{FF2B5EF4-FFF2-40B4-BE49-F238E27FC236}">
                    <a16:creationId xmlns:a16="http://schemas.microsoft.com/office/drawing/2014/main" id="{59061B87-777B-41AA-A8F9-15C7F5F76381}"/>
                  </a:ext>
                </a:extLst>
              </p:cNvPr>
              <p:cNvSpPr>
                <a:spLocks/>
              </p:cNvSpPr>
              <p:nvPr/>
            </p:nvSpPr>
            <p:spPr bwMode="auto">
              <a:xfrm>
                <a:off x="684" y="-2843"/>
                <a:ext cx="2" cy="2129"/>
              </a:xfrm>
              <a:custGeom>
                <a:avLst/>
                <a:gdLst>
                  <a:gd name="T0" fmla="+- 0 -2843 -2843"/>
                  <a:gd name="T1" fmla="*/ -2843 h 2129"/>
                  <a:gd name="T2" fmla="+- 0 -714 -2843"/>
                  <a:gd name="T3" fmla="*/ -714 h 2129"/>
                </a:gdLst>
                <a:ahLst/>
                <a:cxnLst>
                  <a:cxn ang="0">
                    <a:pos x="0" y="T1"/>
                  </a:cxn>
                  <a:cxn ang="0">
                    <a:pos x="0" y="T3"/>
                  </a:cxn>
                </a:cxnLst>
                <a:rect l="0" t="0" r="r" b="b"/>
                <a:pathLst>
                  <a:path h="2129">
                    <a:moveTo>
                      <a:pt x="0" y="0"/>
                    </a:moveTo>
                    <a:lnTo>
                      <a:pt x="0" y="2129"/>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7" name="Group 7">
              <a:extLst>
                <a:ext uri="{FF2B5EF4-FFF2-40B4-BE49-F238E27FC236}">
                  <a16:creationId xmlns:a16="http://schemas.microsoft.com/office/drawing/2014/main" id="{A4824052-56F5-4A38-A51E-40D61EF5B643}"/>
                </a:ext>
              </a:extLst>
            </p:cNvPr>
            <p:cNvGrpSpPr>
              <a:grpSpLocks/>
            </p:cNvGrpSpPr>
            <p:nvPr/>
          </p:nvGrpSpPr>
          <p:grpSpPr bwMode="auto">
            <a:xfrm>
              <a:off x="674" y="-705"/>
              <a:ext cx="10678" cy="2"/>
              <a:chOff x="674" y="-705"/>
              <a:chExt cx="10678" cy="2"/>
            </a:xfrm>
          </p:grpSpPr>
          <p:sp>
            <p:nvSpPr>
              <p:cNvPr id="10" name="Freeform 8">
                <a:extLst>
                  <a:ext uri="{FF2B5EF4-FFF2-40B4-BE49-F238E27FC236}">
                    <a16:creationId xmlns:a16="http://schemas.microsoft.com/office/drawing/2014/main" id="{178FF7FB-AE90-43E5-BE2D-76E1A9778213}"/>
                  </a:ext>
                </a:extLst>
              </p:cNvPr>
              <p:cNvSpPr>
                <a:spLocks/>
              </p:cNvSpPr>
              <p:nvPr/>
            </p:nvSpPr>
            <p:spPr bwMode="auto">
              <a:xfrm>
                <a:off x="674" y="-705"/>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8" name="Group 9">
              <a:extLst>
                <a:ext uri="{FF2B5EF4-FFF2-40B4-BE49-F238E27FC236}">
                  <a16:creationId xmlns:a16="http://schemas.microsoft.com/office/drawing/2014/main" id="{EC706BE2-60C4-438A-A509-CFBC13D4EB14}"/>
                </a:ext>
              </a:extLst>
            </p:cNvPr>
            <p:cNvGrpSpPr>
              <a:grpSpLocks/>
            </p:cNvGrpSpPr>
            <p:nvPr/>
          </p:nvGrpSpPr>
          <p:grpSpPr bwMode="auto">
            <a:xfrm>
              <a:off x="11342" y="-2843"/>
              <a:ext cx="2" cy="2129"/>
              <a:chOff x="11342" y="-2843"/>
              <a:chExt cx="2" cy="2129"/>
            </a:xfrm>
          </p:grpSpPr>
          <p:sp>
            <p:nvSpPr>
              <p:cNvPr id="9" name="Freeform 10">
                <a:extLst>
                  <a:ext uri="{FF2B5EF4-FFF2-40B4-BE49-F238E27FC236}">
                    <a16:creationId xmlns:a16="http://schemas.microsoft.com/office/drawing/2014/main" id="{0E9272D2-81D5-4FD2-A891-D373D2889CC1}"/>
                  </a:ext>
                </a:extLst>
              </p:cNvPr>
              <p:cNvSpPr>
                <a:spLocks/>
              </p:cNvSpPr>
              <p:nvPr/>
            </p:nvSpPr>
            <p:spPr bwMode="auto">
              <a:xfrm>
                <a:off x="11342" y="-2843"/>
                <a:ext cx="2" cy="2129"/>
              </a:xfrm>
              <a:custGeom>
                <a:avLst/>
                <a:gdLst>
                  <a:gd name="T0" fmla="+- 0 -2843 -2843"/>
                  <a:gd name="T1" fmla="*/ -2843 h 2129"/>
                  <a:gd name="T2" fmla="+- 0 -714 -2843"/>
                  <a:gd name="T3" fmla="*/ -714 h 2129"/>
                </a:gdLst>
                <a:ahLst/>
                <a:cxnLst>
                  <a:cxn ang="0">
                    <a:pos x="0" y="T1"/>
                  </a:cxn>
                  <a:cxn ang="0">
                    <a:pos x="0" y="T3"/>
                  </a:cxn>
                </a:cxnLst>
                <a:rect l="0" t="0" r="r" b="b"/>
                <a:pathLst>
                  <a:path h="2129">
                    <a:moveTo>
                      <a:pt x="0" y="0"/>
                    </a:moveTo>
                    <a:lnTo>
                      <a:pt x="0" y="2129"/>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grpSp>
        <p:nvGrpSpPr>
          <p:cNvPr id="13" name="Group 11">
            <a:extLst>
              <a:ext uri="{FF2B5EF4-FFF2-40B4-BE49-F238E27FC236}">
                <a16:creationId xmlns:a16="http://schemas.microsoft.com/office/drawing/2014/main" id="{4B7C9C38-BB5C-4468-9E20-70E69F284854}"/>
              </a:ext>
            </a:extLst>
          </p:cNvPr>
          <p:cNvGrpSpPr>
            <a:grpSpLocks/>
          </p:cNvGrpSpPr>
          <p:nvPr/>
        </p:nvGrpSpPr>
        <p:grpSpPr bwMode="auto">
          <a:xfrm>
            <a:off x="149259" y="2192562"/>
            <a:ext cx="6502312" cy="1979825"/>
            <a:chOff x="664" y="496"/>
            <a:chExt cx="10699" cy="4157"/>
          </a:xfrm>
        </p:grpSpPr>
        <p:grpSp>
          <p:nvGrpSpPr>
            <p:cNvPr id="14" name="Group 12">
              <a:extLst>
                <a:ext uri="{FF2B5EF4-FFF2-40B4-BE49-F238E27FC236}">
                  <a16:creationId xmlns:a16="http://schemas.microsoft.com/office/drawing/2014/main" id="{AAE931BF-BA93-4469-85E6-8FD2BE311315}"/>
                </a:ext>
              </a:extLst>
            </p:cNvPr>
            <p:cNvGrpSpPr>
              <a:grpSpLocks/>
            </p:cNvGrpSpPr>
            <p:nvPr/>
          </p:nvGrpSpPr>
          <p:grpSpPr bwMode="auto">
            <a:xfrm>
              <a:off x="674" y="507"/>
              <a:ext cx="10678" cy="2"/>
              <a:chOff x="674" y="507"/>
              <a:chExt cx="10678" cy="2"/>
            </a:xfrm>
          </p:grpSpPr>
          <p:sp>
            <p:nvSpPr>
              <p:cNvPr id="21" name="Freeform 13">
                <a:extLst>
                  <a:ext uri="{FF2B5EF4-FFF2-40B4-BE49-F238E27FC236}">
                    <a16:creationId xmlns:a16="http://schemas.microsoft.com/office/drawing/2014/main" id="{228DE987-127D-4D67-B53D-ACB01008514A}"/>
                  </a:ext>
                </a:extLst>
              </p:cNvPr>
              <p:cNvSpPr>
                <a:spLocks/>
              </p:cNvSpPr>
              <p:nvPr/>
            </p:nvSpPr>
            <p:spPr bwMode="auto">
              <a:xfrm>
                <a:off x="674" y="507"/>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5" name="Group 14">
              <a:extLst>
                <a:ext uri="{FF2B5EF4-FFF2-40B4-BE49-F238E27FC236}">
                  <a16:creationId xmlns:a16="http://schemas.microsoft.com/office/drawing/2014/main" id="{0C8E4898-FD5C-4C2D-9044-2D0CFE3472A8}"/>
                </a:ext>
              </a:extLst>
            </p:cNvPr>
            <p:cNvGrpSpPr>
              <a:grpSpLocks/>
            </p:cNvGrpSpPr>
            <p:nvPr/>
          </p:nvGrpSpPr>
          <p:grpSpPr bwMode="auto">
            <a:xfrm>
              <a:off x="684" y="516"/>
              <a:ext cx="2" cy="4116"/>
              <a:chOff x="684" y="516"/>
              <a:chExt cx="2" cy="4116"/>
            </a:xfrm>
          </p:grpSpPr>
          <p:sp>
            <p:nvSpPr>
              <p:cNvPr id="20" name="Freeform 15">
                <a:extLst>
                  <a:ext uri="{FF2B5EF4-FFF2-40B4-BE49-F238E27FC236}">
                    <a16:creationId xmlns:a16="http://schemas.microsoft.com/office/drawing/2014/main" id="{33E87F4D-EE48-4B93-AEDA-55C3DEB95AB0}"/>
                  </a:ext>
                </a:extLst>
              </p:cNvPr>
              <p:cNvSpPr>
                <a:spLocks/>
              </p:cNvSpPr>
              <p:nvPr/>
            </p:nvSpPr>
            <p:spPr bwMode="auto">
              <a:xfrm>
                <a:off x="684" y="516"/>
                <a:ext cx="2" cy="4116"/>
              </a:xfrm>
              <a:custGeom>
                <a:avLst/>
                <a:gdLst>
                  <a:gd name="T0" fmla="+- 0 516 516"/>
                  <a:gd name="T1" fmla="*/ 516 h 4116"/>
                  <a:gd name="T2" fmla="+- 0 4633 516"/>
                  <a:gd name="T3" fmla="*/ 4633 h 4116"/>
                </a:gdLst>
                <a:ahLst/>
                <a:cxnLst>
                  <a:cxn ang="0">
                    <a:pos x="0" y="T1"/>
                  </a:cxn>
                  <a:cxn ang="0">
                    <a:pos x="0" y="T3"/>
                  </a:cxn>
                </a:cxnLst>
                <a:rect l="0" t="0" r="r" b="b"/>
                <a:pathLst>
                  <a:path h="4116">
                    <a:moveTo>
                      <a:pt x="0" y="0"/>
                    </a:moveTo>
                    <a:lnTo>
                      <a:pt x="0" y="4117"/>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6" name="Group 16">
              <a:extLst>
                <a:ext uri="{FF2B5EF4-FFF2-40B4-BE49-F238E27FC236}">
                  <a16:creationId xmlns:a16="http://schemas.microsoft.com/office/drawing/2014/main" id="{4C1A9201-FF14-41A4-BDC3-EB57BE88565F}"/>
                </a:ext>
              </a:extLst>
            </p:cNvPr>
            <p:cNvGrpSpPr>
              <a:grpSpLocks/>
            </p:cNvGrpSpPr>
            <p:nvPr/>
          </p:nvGrpSpPr>
          <p:grpSpPr bwMode="auto">
            <a:xfrm>
              <a:off x="674" y="4642"/>
              <a:ext cx="10678" cy="2"/>
              <a:chOff x="674" y="4642"/>
              <a:chExt cx="10678" cy="2"/>
            </a:xfrm>
          </p:grpSpPr>
          <p:sp>
            <p:nvSpPr>
              <p:cNvPr id="19" name="Freeform 17">
                <a:extLst>
                  <a:ext uri="{FF2B5EF4-FFF2-40B4-BE49-F238E27FC236}">
                    <a16:creationId xmlns:a16="http://schemas.microsoft.com/office/drawing/2014/main" id="{B80A2B24-C792-4817-A17F-27647F99A2B7}"/>
                  </a:ext>
                </a:extLst>
              </p:cNvPr>
              <p:cNvSpPr>
                <a:spLocks/>
              </p:cNvSpPr>
              <p:nvPr/>
            </p:nvSpPr>
            <p:spPr bwMode="auto">
              <a:xfrm>
                <a:off x="674" y="4642"/>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17" name="Group 18">
              <a:extLst>
                <a:ext uri="{FF2B5EF4-FFF2-40B4-BE49-F238E27FC236}">
                  <a16:creationId xmlns:a16="http://schemas.microsoft.com/office/drawing/2014/main" id="{AD87E914-3C54-4320-BE5B-E2382369C9FA}"/>
                </a:ext>
              </a:extLst>
            </p:cNvPr>
            <p:cNvGrpSpPr>
              <a:grpSpLocks/>
            </p:cNvGrpSpPr>
            <p:nvPr/>
          </p:nvGrpSpPr>
          <p:grpSpPr bwMode="auto">
            <a:xfrm>
              <a:off x="11342" y="516"/>
              <a:ext cx="2" cy="4116"/>
              <a:chOff x="11342" y="516"/>
              <a:chExt cx="2" cy="4116"/>
            </a:xfrm>
          </p:grpSpPr>
          <p:sp>
            <p:nvSpPr>
              <p:cNvPr id="18" name="Freeform 19">
                <a:extLst>
                  <a:ext uri="{FF2B5EF4-FFF2-40B4-BE49-F238E27FC236}">
                    <a16:creationId xmlns:a16="http://schemas.microsoft.com/office/drawing/2014/main" id="{DDEE4681-4E4F-4D31-B384-F690B65CFC76}"/>
                  </a:ext>
                </a:extLst>
              </p:cNvPr>
              <p:cNvSpPr>
                <a:spLocks/>
              </p:cNvSpPr>
              <p:nvPr/>
            </p:nvSpPr>
            <p:spPr bwMode="auto">
              <a:xfrm>
                <a:off x="11342" y="516"/>
                <a:ext cx="2" cy="4116"/>
              </a:xfrm>
              <a:custGeom>
                <a:avLst/>
                <a:gdLst>
                  <a:gd name="T0" fmla="+- 0 516 516"/>
                  <a:gd name="T1" fmla="*/ 516 h 4116"/>
                  <a:gd name="T2" fmla="+- 0 4633 516"/>
                  <a:gd name="T3" fmla="*/ 4633 h 4116"/>
                </a:gdLst>
                <a:ahLst/>
                <a:cxnLst>
                  <a:cxn ang="0">
                    <a:pos x="0" y="T1"/>
                  </a:cxn>
                  <a:cxn ang="0">
                    <a:pos x="0" y="T3"/>
                  </a:cxn>
                </a:cxnLst>
                <a:rect l="0" t="0" r="r" b="b"/>
                <a:pathLst>
                  <a:path h="4116">
                    <a:moveTo>
                      <a:pt x="0" y="0"/>
                    </a:moveTo>
                    <a:lnTo>
                      <a:pt x="0" y="4117"/>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grpSp>
        <p:nvGrpSpPr>
          <p:cNvPr id="22" name="Group 20">
            <a:extLst>
              <a:ext uri="{FF2B5EF4-FFF2-40B4-BE49-F238E27FC236}">
                <a16:creationId xmlns:a16="http://schemas.microsoft.com/office/drawing/2014/main" id="{D817AFE1-92BC-4C03-8DFE-191AE9116A2C}"/>
              </a:ext>
            </a:extLst>
          </p:cNvPr>
          <p:cNvGrpSpPr>
            <a:grpSpLocks/>
          </p:cNvGrpSpPr>
          <p:nvPr/>
        </p:nvGrpSpPr>
        <p:grpSpPr bwMode="auto">
          <a:xfrm>
            <a:off x="149259" y="4236177"/>
            <a:ext cx="6498000" cy="877625"/>
            <a:chOff x="664" y="496"/>
            <a:chExt cx="10699" cy="1546"/>
          </a:xfrm>
        </p:grpSpPr>
        <p:grpSp>
          <p:nvGrpSpPr>
            <p:cNvPr id="23" name="Group 21">
              <a:extLst>
                <a:ext uri="{FF2B5EF4-FFF2-40B4-BE49-F238E27FC236}">
                  <a16:creationId xmlns:a16="http://schemas.microsoft.com/office/drawing/2014/main" id="{E4EEFD05-DDAA-4042-ACC6-A150D4EA48C2}"/>
                </a:ext>
              </a:extLst>
            </p:cNvPr>
            <p:cNvGrpSpPr>
              <a:grpSpLocks/>
            </p:cNvGrpSpPr>
            <p:nvPr/>
          </p:nvGrpSpPr>
          <p:grpSpPr bwMode="auto">
            <a:xfrm>
              <a:off x="674" y="507"/>
              <a:ext cx="10678" cy="2"/>
              <a:chOff x="674" y="507"/>
              <a:chExt cx="10678" cy="2"/>
            </a:xfrm>
          </p:grpSpPr>
          <p:sp>
            <p:nvSpPr>
              <p:cNvPr id="30" name="Freeform 22">
                <a:extLst>
                  <a:ext uri="{FF2B5EF4-FFF2-40B4-BE49-F238E27FC236}">
                    <a16:creationId xmlns:a16="http://schemas.microsoft.com/office/drawing/2014/main" id="{895C9EE2-9F57-4BF2-B188-B2FD247B05D5}"/>
                  </a:ext>
                </a:extLst>
              </p:cNvPr>
              <p:cNvSpPr>
                <a:spLocks/>
              </p:cNvSpPr>
              <p:nvPr/>
            </p:nvSpPr>
            <p:spPr bwMode="auto">
              <a:xfrm>
                <a:off x="674" y="507"/>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24" name="Group 23">
              <a:extLst>
                <a:ext uri="{FF2B5EF4-FFF2-40B4-BE49-F238E27FC236}">
                  <a16:creationId xmlns:a16="http://schemas.microsoft.com/office/drawing/2014/main" id="{A520241C-43B4-4F6E-954E-C8FA2F8FCAAB}"/>
                </a:ext>
              </a:extLst>
            </p:cNvPr>
            <p:cNvGrpSpPr>
              <a:grpSpLocks/>
            </p:cNvGrpSpPr>
            <p:nvPr/>
          </p:nvGrpSpPr>
          <p:grpSpPr bwMode="auto">
            <a:xfrm>
              <a:off x="684" y="516"/>
              <a:ext cx="2" cy="1505"/>
              <a:chOff x="684" y="516"/>
              <a:chExt cx="2" cy="1505"/>
            </a:xfrm>
          </p:grpSpPr>
          <p:sp>
            <p:nvSpPr>
              <p:cNvPr id="29" name="Freeform 24">
                <a:extLst>
                  <a:ext uri="{FF2B5EF4-FFF2-40B4-BE49-F238E27FC236}">
                    <a16:creationId xmlns:a16="http://schemas.microsoft.com/office/drawing/2014/main" id="{1940372D-FED5-4A7F-A761-FDBE86A50789}"/>
                  </a:ext>
                </a:extLst>
              </p:cNvPr>
              <p:cNvSpPr>
                <a:spLocks/>
              </p:cNvSpPr>
              <p:nvPr/>
            </p:nvSpPr>
            <p:spPr bwMode="auto">
              <a:xfrm>
                <a:off x="684" y="516"/>
                <a:ext cx="2" cy="1505"/>
              </a:xfrm>
              <a:custGeom>
                <a:avLst/>
                <a:gdLst>
                  <a:gd name="T0" fmla="+- 0 516 516"/>
                  <a:gd name="T1" fmla="*/ 516 h 1505"/>
                  <a:gd name="T2" fmla="+- 0 2021 516"/>
                  <a:gd name="T3" fmla="*/ 2021 h 1505"/>
                </a:gdLst>
                <a:ahLst/>
                <a:cxnLst>
                  <a:cxn ang="0">
                    <a:pos x="0" y="T1"/>
                  </a:cxn>
                  <a:cxn ang="0">
                    <a:pos x="0" y="T3"/>
                  </a:cxn>
                </a:cxnLst>
                <a:rect l="0" t="0" r="r" b="b"/>
                <a:pathLst>
                  <a:path h="1505">
                    <a:moveTo>
                      <a:pt x="0" y="0"/>
                    </a:moveTo>
                    <a:lnTo>
                      <a:pt x="0" y="1505"/>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25" name="Group 25">
              <a:extLst>
                <a:ext uri="{FF2B5EF4-FFF2-40B4-BE49-F238E27FC236}">
                  <a16:creationId xmlns:a16="http://schemas.microsoft.com/office/drawing/2014/main" id="{32BF839F-21AF-4D75-91D9-6D0FAC9C4E6A}"/>
                </a:ext>
              </a:extLst>
            </p:cNvPr>
            <p:cNvGrpSpPr>
              <a:grpSpLocks/>
            </p:cNvGrpSpPr>
            <p:nvPr/>
          </p:nvGrpSpPr>
          <p:grpSpPr bwMode="auto">
            <a:xfrm>
              <a:off x="674" y="2031"/>
              <a:ext cx="10678" cy="2"/>
              <a:chOff x="674" y="2031"/>
              <a:chExt cx="10678" cy="2"/>
            </a:xfrm>
          </p:grpSpPr>
          <p:sp>
            <p:nvSpPr>
              <p:cNvPr id="28" name="Freeform 26">
                <a:extLst>
                  <a:ext uri="{FF2B5EF4-FFF2-40B4-BE49-F238E27FC236}">
                    <a16:creationId xmlns:a16="http://schemas.microsoft.com/office/drawing/2014/main" id="{A074993B-2608-4E98-A922-B10ADA1A7A55}"/>
                  </a:ext>
                </a:extLst>
              </p:cNvPr>
              <p:cNvSpPr>
                <a:spLocks/>
              </p:cNvSpPr>
              <p:nvPr/>
            </p:nvSpPr>
            <p:spPr bwMode="auto">
              <a:xfrm>
                <a:off x="674" y="2031"/>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26" name="Group 27">
              <a:extLst>
                <a:ext uri="{FF2B5EF4-FFF2-40B4-BE49-F238E27FC236}">
                  <a16:creationId xmlns:a16="http://schemas.microsoft.com/office/drawing/2014/main" id="{CD10B873-DC47-43D6-9938-377B5D5D2945}"/>
                </a:ext>
              </a:extLst>
            </p:cNvPr>
            <p:cNvGrpSpPr>
              <a:grpSpLocks/>
            </p:cNvGrpSpPr>
            <p:nvPr/>
          </p:nvGrpSpPr>
          <p:grpSpPr bwMode="auto">
            <a:xfrm>
              <a:off x="11342" y="516"/>
              <a:ext cx="2" cy="1505"/>
              <a:chOff x="11342" y="516"/>
              <a:chExt cx="2" cy="1505"/>
            </a:xfrm>
          </p:grpSpPr>
          <p:sp>
            <p:nvSpPr>
              <p:cNvPr id="27" name="Freeform 28">
                <a:extLst>
                  <a:ext uri="{FF2B5EF4-FFF2-40B4-BE49-F238E27FC236}">
                    <a16:creationId xmlns:a16="http://schemas.microsoft.com/office/drawing/2014/main" id="{B90F0E52-3192-4232-9F43-9F1999A84F8A}"/>
                  </a:ext>
                </a:extLst>
              </p:cNvPr>
              <p:cNvSpPr>
                <a:spLocks/>
              </p:cNvSpPr>
              <p:nvPr/>
            </p:nvSpPr>
            <p:spPr bwMode="auto">
              <a:xfrm>
                <a:off x="11342" y="516"/>
                <a:ext cx="2" cy="1505"/>
              </a:xfrm>
              <a:custGeom>
                <a:avLst/>
                <a:gdLst>
                  <a:gd name="T0" fmla="+- 0 516 516"/>
                  <a:gd name="T1" fmla="*/ 516 h 1505"/>
                  <a:gd name="T2" fmla="+- 0 2021 516"/>
                  <a:gd name="T3" fmla="*/ 2021 h 1505"/>
                </a:gdLst>
                <a:ahLst/>
                <a:cxnLst>
                  <a:cxn ang="0">
                    <a:pos x="0" y="T1"/>
                  </a:cxn>
                  <a:cxn ang="0">
                    <a:pos x="0" y="T3"/>
                  </a:cxn>
                </a:cxnLst>
                <a:rect l="0" t="0" r="r" b="b"/>
                <a:pathLst>
                  <a:path h="1505">
                    <a:moveTo>
                      <a:pt x="0" y="0"/>
                    </a:moveTo>
                    <a:lnTo>
                      <a:pt x="0" y="1505"/>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grpSp>
        <p:nvGrpSpPr>
          <p:cNvPr id="31" name="Group 29">
            <a:extLst>
              <a:ext uri="{FF2B5EF4-FFF2-40B4-BE49-F238E27FC236}">
                <a16:creationId xmlns:a16="http://schemas.microsoft.com/office/drawing/2014/main" id="{52ADB4BF-9835-4288-92BB-190AE08A6DD2}"/>
              </a:ext>
            </a:extLst>
          </p:cNvPr>
          <p:cNvGrpSpPr>
            <a:grpSpLocks/>
          </p:cNvGrpSpPr>
          <p:nvPr/>
        </p:nvGrpSpPr>
        <p:grpSpPr bwMode="auto">
          <a:xfrm>
            <a:off x="149259" y="5177193"/>
            <a:ext cx="6498000" cy="1554434"/>
            <a:chOff x="664" y="1078"/>
            <a:chExt cx="10699" cy="2405"/>
          </a:xfrm>
        </p:grpSpPr>
        <p:grpSp>
          <p:nvGrpSpPr>
            <p:cNvPr id="32" name="Group 30">
              <a:extLst>
                <a:ext uri="{FF2B5EF4-FFF2-40B4-BE49-F238E27FC236}">
                  <a16:creationId xmlns:a16="http://schemas.microsoft.com/office/drawing/2014/main" id="{2FFB70D7-1B00-46E0-945E-C605934C4E48}"/>
                </a:ext>
              </a:extLst>
            </p:cNvPr>
            <p:cNvGrpSpPr>
              <a:grpSpLocks/>
            </p:cNvGrpSpPr>
            <p:nvPr/>
          </p:nvGrpSpPr>
          <p:grpSpPr bwMode="auto">
            <a:xfrm>
              <a:off x="674" y="1089"/>
              <a:ext cx="10678" cy="2"/>
              <a:chOff x="674" y="1089"/>
              <a:chExt cx="10678" cy="2"/>
            </a:xfrm>
          </p:grpSpPr>
          <p:sp>
            <p:nvSpPr>
              <p:cNvPr id="39" name="Freeform 31">
                <a:extLst>
                  <a:ext uri="{FF2B5EF4-FFF2-40B4-BE49-F238E27FC236}">
                    <a16:creationId xmlns:a16="http://schemas.microsoft.com/office/drawing/2014/main" id="{C593D594-52FB-4108-B387-95FC5FF8D676}"/>
                  </a:ext>
                </a:extLst>
              </p:cNvPr>
              <p:cNvSpPr>
                <a:spLocks/>
              </p:cNvSpPr>
              <p:nvPr/>
            </p:nvSpPr>
            <p:spPr bwMode="auto">
              <a:xfrm>
                <a:off x="674" y="1089"/>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33" name="Group 32">
              <a:extLst>
                <a:ext uri="{FF2B5EF4-FFF2-40B4-BE49-F238E27FC236}">
                  <a16:creationId xmlns:a16="http://schemas.microsoft.com/office/drawing/2014/main" id="{51C21593-A7E3-4AE7-93A7-EA401DFFAE71}"/>
                </a:ext>
              </a:extLst>
            </p:cNvPr>
            <p:cNvGrpSpPr>
              <a:grpSpLocks/>
            </p:cNvGrpSpPr>
            <p:nvPr/>
          </p:nvGrpSpPr>
          <p:grpSpPr bwMode="auto">
            <a:xfrm>
              <a:off x="684" y="1099"/>
              <a:ext cx="2" cy="2364"/>
              <a:chOff x="684" y="1099"/>
              <a:chExt cx="2" cy="2364"/>
            </a:xfrm>
          </p:grpSpPr>
          <p:sp>
            <p:nvSpPr>
              <p:cNvPr id="38" name="Freeform 33">
                <a:extLst>
                  <a:ext uri="{FF2B5EF4-FFF2-40B4-BE49-F238E27FC236}">
                    <a16:creationId xmlns:a16="http://schemas.microsoft.com/office/drawing/2014/main" id="{691A035D-CCBB-493E-9108-946B7E629C13}"/>
                  </a:ext>
                </a:extLst>
              </p:cNvPr>
              <p:cNvSpPr>
                <a:spLocks/>
              </p:cNvSpPr>
              <p:nvPr/>
            </p:nvSpPr>
            <p:spPr bwMode="auto">
              <a:xfrm>
                <a:off x="684" y="1099"/>
                <a:ext cx="2" cy="2364"/>
              </a:xfrm>
              <a:custGeom>
                <a:avLst/>
                <a:gdLst>
                  <a:gd name="T0" fmla="+- 0 1099 1099"/>
                  <a:gd name="T1" fmla="*/ 1099 h 2364"/>
                  <a:gd name="T2" fmla="+- 0 3463 1099"/>
                  <a:gd name="T3" fmla="*/ 3463 h 2364"/>
                </a:gdLst>
                <a:ahLst/>
                <a:cxnLst>
                  <a:cxn ang="0">
                    <a:pos x="0" y="T1"/>
                  </a:cxn>
                  <a:cxn ang="0">
                    <a:pos x="0" y="T3"/>
                  </a:cxn>
                </a:cxnLst>
                <a:rect l="0" t="0" r="r" b="b"/>
                <a:pathLst>
                  <a:path h="2364">
                    <a:moveTo>
                      <a:pt x="0" y="0"/>
                    </a:moveTo>
                    <a:lnTo>
                      <a:pt x="0" y="2364"/>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34" name="Group 34">
              <a:extLst>
                <a:ext uri="{FF2B5EF4-FFF2-40B4-BE49-F238E27FC236}">
                  <a16:creationId xmlns:a16="http://schemas.microsoft.com/office/drawing/2014/main" id="{9B958F5B-F23F-4346-B9CD-13B7F2B46CC7}"/>
                </a:ext>
              </a:extLst>
            </p:cNvPr>
            <p:cNvGrpSpPr>
              <a:grpSpLocks/>
            </p:cNvGrpSpPr>
            <p:nvPr/>
          </p:nvGrpSpPr>
          <p:grpSpPr bwMode="auto">
            <a:xfrm>
              <a:off x="674" y="3473"/>
              <a:ext cx="10678" cy="2"/>
              <a:chOff x="674" y="3473"/>
              <a:chExt cx="10678" cy="2"/>
            </a:xfrm>
          </p:grpSpPr>
          <p:sp>
            <p:nvSpPr>
              <p:cNvPr id="37" name="Freeform 35">
                <a:extLst>
                  <a:ext uri="{FF2B5EF4-FFF2-40B4-BE49-F238E27FC236}">
                    <a16:creationId xmlns:a16="http://schemas.microsoft.com/office/drawing/2014/main" id="{E2D683BA-4423-4165-8982-95A21E53DA18}"/>
                  </a:ext>
                </a:extLst>
              </p:cNvPr>
              <p:cNvSpPr>
                <a:spLocks/>
              </p:cNvSpPr>
              <p:nvPr/>
            </p:nvSpPr>
            <p:spPr bwMode="auto">
              <a:xfrm>
                <a:off x="674" y="3473"/>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35" name="Group 36">
              <a:extLst>
                <a:ext uri="{FF2B5EF4-FFF2-40B4-BE49-F238E27FC236}">
                  <a16:creationId xmlns:a16="http://schemas.microsoft.com/office/drawing/2014/main" id="{72DBB4C7-BA44-4325-9661-FAD543336F1B}"/>
                </a:ext>
              </a:extLst>
            </p:cNvPr>
            <p:cNvGrpSpPr>
              <a:grpSpLocks/>
            </p:cNvGrpSpPr>
            <p:nvPr/>
          </p:nvGrpSpPr>
          <p:grpSpPr bwMode="auto">
            <a:xfrm>
              <a:off x="11342" y="1099"/>
              <a:ext cx="2" cy="2364"/>
              <a:chOff x="11342" y="1099"/>
              <a:chExt cx="2" cy="2364"/>
            </a:xfrm>
          </p:grpSpPr>
          <p:sp>
            <p:nvSpPr>
              <p:cNvPr id="36" name="Freeform 37">
                <a:extLst>
                  <a:ext uri="{FF2B5EF4-FFF2-40B4-BE49-F238E27FC236}">
                    <a16:creationId xmlns:a16="http://schemas.microsoft.com/office/drawing/2014/main" id="{2D605EDD-3F6C-42B7-BD1B-AAAEBAFCB8F9}"/>
                  </a:ext>
                </a:extLst>
              </p:cNvPr>
              <p:cNvSpPr>
                <a:spLocks/>
              </p:cNvSpPr>
              <p:nvPr/>
            </p:nvSpPr>
            <p:spPr bwMode="auto">
              <a:xfrm>
                <a:off x="11342" y="1099"/>
                <a:ext cx="2" cy="2364"/>
              </a:xfrm>
              <a:custGeom>
                <a:avLst/>
                <a:gdLst>
                  <a:gd name="T0" fmla="+- 0 1099 1099"/>
                  <a:gd name="T1" fmla="*/ 1099 h 2364"/>
                  <a:gd name="T2" fmla="+- 0 3463 1099"/>
                  <a:gd name="T3" fmla="*/ 3463 h 2364"/>
                </a:gdLst>
                <a:ahLst/>
                <a:cxnLst>
                  <a:cxn ang="0">
                    <a:pos x="0" y="T1"/>
                  </a:cxn>
                  <a:cxn ang="0">
                    <a:pos x="0" y="T3"/>
                  </a:cxn>
                </a:cxnLst>
                <a:rect l="0" t="0" r="r" b="b"/>
                <a:pathLst>
                  <a:path h="2364">
                    <a:moveTo>
                      <a:pt x="0" y="0"/>
                    </a:moveTo>
                    <a:lnTo>
                      <a:pt x="0" y="2364"/>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grpSp>
        <p:nvGrpSpPr>
          <p:cNvPr id="40" name="Group 38">
            <a:extLst>
              <a:ext uri="{FF2B5EF4-FFF2-40B4-BE49-F238E27FC236}">
                <a16:creationId xmlns:a16="http://schemas.microsoft.com/office/drawing/2014/main" id="{92D82457-25B4-4E36-B97B-2E96403CE3AD}"/>
              </a:ext>
            </a:extLst>
          </p:cNvPr>
          <p:cNvGrpSpPr>
            <a:grpSpLocks/>
          </p:cNvGrpSpPr>
          <p:nvPr/>
        </p:nvGrpSpPr>
        <p:grpSpPr bwMode="auto">
          <a:xfrm>
            <a:off x="149259" y="6794074"/>
            <a:ext cx="6476180" cy="2245607"/>
            <a:chOff x="664" y="616"/>
            <a:chExt cx="10699" cy="3060"/>
          </a:xfrm>
        </p:grpSpPr>
        <p:grpSp>
          <p:nvGrpSpPr>
            <p:cNvPr id="41" name="Group 39">
              <a:extLst>
                <a:ext uri="{FF2B5EF4-FFF2-40B4-BE49-F238E27FC236}">
                  <a16:creationId xmlns:a16="http://schemas.microsoft.com/office/drawing/2014/main" id="{19B1EB4E-F7A4-46EB-A18E-745AD2B1F0D3}"/>
                </a:ext>
              </a:extLst>
            </p:cNvPr>
            <p:cNvGrpSpPr>
              <a:grpSpLocks/>
            </p:cNvGrpSpPr>
            <p:nvPr/>
          </p:nvGrpSpPr>
          <p:grpSpPr bwMode="auto">
            <a:xfrm>
              <a:off x="674" y="627"/>
              <a:ext cx="10678" cy="2"/>
              <a:chOff x="674" y="627"/>
              <a:chExt cx="10678" cy="2"/>
            </a:xfrm>
          </p:grpSpPr>
          <p:sp>
            <p:nvSpPr>
              <p:cNvPr id="48" name="Freeform 40">
                <a:extLst>
                  <a:ext uri="{FF2B5EF4-FFF2-40B4-BE49-F238E27FC236}">
                    <a16:creationId xmlns:a16="http://schemas.microsoft.com/office/drawing/2014/main" id="{A0B5D322-151E-4E07-B7FB-80A3D766879E}"/>
                  </a:ext>
                </a:extLst>
              </p:cNvPr>
              <p:cNvSpPr>
                <a:spLocks/>
              </p:cNvSpPr>
              <p:nvPr/>
            </p:nvSpPr>
            <p:spPr bwMode="auto">
              <a:xfrm>
                <a:off x="674" y="627"/>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42" name="Group 41">
              <a:extLst>
                <a:ext uri="{FF2B5EF4-FFF2-40B4-BE49-F238E27FC236}">
                  <a16:creationId xmlns:a16="http://schemas.microsoft.com/office/drawing/2014/main" id="{F91438AF-EA9E-4E45-82B0-8C52201A5D27}"/>
                </a:ext>
              </a:extLst>
            </p:cNvPr>
            <p:cNvGrpSpPr>
              <a:grpSpLocks/>
            </p:cNvGrpSpPr>
            <p:nvPr/>
          </p:nvGrpSpPr>
          <p:grpSpPr bwMode="auto">
            <a:xfrm>
              <a:off x="684" y="636"/>
              <a:ext cx="2" cy="3020"/>
              <a:chOff x="684" y="636"/>
              <a:chExt cx="2" cy="3020"/>
            </a:xfrm>
          </p:grpSpPr>
          <p:sp>
            <p:nvSpPr>
              <p:cNvPr id="47" name="Freeform 42">
                <a:extLst>
                  <a:ext uri="{FF2B5EF4-FFF2-40B4-BE49-F238E27FC236}">
                    <a16:creationId xmlns:a16="http://schemas.microsoft.com/office/drawing/2014/main" id="{5B98A14F-4181-42BE-A738-39C1C8F73FF8}"/>
                  </a:ext>
                </a:extLst>
              </p:cNvPr>
              <p:cNvSpPr>
                <a:spLocks/>
              </p:cNvSpPr>
              <p:nvPr/>
            </p:nvSpPr>
            <p:spPr bwMode="auto">
              <a:xfrm>
                <a:off x="684" y="636"/>
                <a:ext cx="2" cy="3020"/>
              </a:xfrm>
              <a:custGeom>
                <a:avLst/>
                <a:gdLst>
                  <a:gd name="T0" fmla="+- 0 636 636"/>
                  <a:gd name="T1" fmla="*/ 636 h 3020"/>
                  <a:gd name="T2" fmla="+- 0 3656 636"/>
                  <a:gd name="T3" fmla="*/ 3656 h 3020"/>
                </a:gdLst>
                <a:ahLst/>
                <a:cxnLst>
                  <a:cxn ang="0">
                    <a:pos x="0" y="T1"/>
                  </a:cxn>
                  <a:cxn ang="0">
                    <a:pos x="0" y="T3"/>
                  </a:cxn>
                </a:cxnLst>
                <a:rect l="0" t="0" r="r" b="b"/>
                <a:pathLst>
                  <a:path h="3020">
                    <a:moveTo>
                      <a:pt x="0" y="0"/>
                    </a:moveTo>
                    <a:lnTo>
                      <a:pt x="0" y="302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43" name="Group 43">
              <a:extLst>
                <a:ext uri="{FF2B5EF4-FFF2-40B4-BE49-F238E27FC236}">
                  <a16:creationId xmlns:a16="http://schemas.microsoft.com/office/drawing/2014/main" id="{A4DB2B6D-E7E6-4994-8E9C-C38626EA8F9F}"/>
                </a:ext>
              </a:extLst>
            </p:cNvPr>
            <p:cNvGrpSpPr>
              <a:grpSpLocks/>
            </p:cNvGrpSpPr>
            <p:nvPr/>
          </p:nvGrpSpPr>
          <p:grpSpPr bwMode="auto">
            <a:xfrm>
              <a:off x="674" y="3666"/>
              <a:ext cx="10678" cy="2"/>
              <a:chOff x="674" y="3666"/>
              <a:chExt cx="10678" cy="2"/>
            </a:xfrm>
          </p:grpSpPr>
          <p:sp>
            <p:nvSpPr>
              <p:cNvPr id="46" name="Freeform 44">
                <a:extLst>
                  <a:ext uri="{FF2B5EF4-FFF2-40B4-BE49-F238E27FC236}">
                    <a16:creationId xmlns:a16="http://schemas.microsoft.com/office/drawing/2014/main" id="{9657B563-16B4-46FE-B30A-519E500BD904}"/>
                  </a:ext>
                </a:extLst>
              </p:cNvPr>
              <p:cNvSpPr>
                <a:spLocks/>
              </p:cNvSpPr>
              <p:nvPr/>
            </p:nvSpPr>
            <p:spPr bwMode="auto">
              <a:xfrm>
                <a:off x="674" y="3666"/>
                <a:ext cx="10678" cy="2"/>
              </a:xfrm>
              <a:custGeom>
                <a:avLst/>
                <a:gdLst>
                  <a:gd name="T0" fmla="+- 0 674 674"/>
                  <a:gd name="T1" fmla="*/ T0 w 10678"/>
                  <a:gd name="T2" fmla="+- 0 11352 674"/>
                  <a:gd name="T3" fmla="*/ T2 w 10678"/>
                </a:gdLst>
                <a:ahLst/>
                <a:cxnLst>
                  <a:cxn ang="0">
                    <a:pos x="T1" y="0"/>
                  </a:cxn>
                  <a:cxn ang="0">
                    <a:pos x="T3" y="0"/>
                  </a:cxn>
                </a:cxnLst>
                <a:rect l="0" t="0" r="r" b="b"/>
                <a:pathLst>
                  <a:path w="10678">
                    <a:moveTo>
                      <a:pt x="0" y="0"/>
                    </a:moveTo>
                    <a:lnTo>
                      <a:pt x="10678" y="0"/>
                    </a:lnTo>
                  </a:path>
                </a:pathLst>
              </a:custGeom>
              <a:noFill/>
              <a:ln w="13462">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nvGrpSpPr>
            <p:cNvPr id="44" name="Group 45">
              <a:extLst>
                <a:ext uri="{FF2B5EF4-FFF2-40B4-BE49-F238E27FC236}">
                  <a16:creationId xmlns:a16="http://schemas.microsoft.com/office/drawing/2014/main" id="{CEBC8A2F-2330-4EA0-9846-583D6D985C7E}"/>
                </a:ext>
              </a:extLst>
            </p:cNvPr>
            <p:cNvGrpSpPr>
              <a:grpSpLocks/>
            </p:cNvGrpSpPr>
            <p:nvPr/>
          </p:nvGrpSpPr>
          <p:grpSpPr bwMode="auto">
            <a:xfrm>
              <a:off x="11342" y="636"/>
              <a:ext cx="2" cy="3020"/>
              <a:chOff x="11342" y="636"/>
              <a:chExt cx="2" cy="3020"/>
            </a:xfrm>
          </p:grpSpPr>
          <p:sp>
            <p:nvSpPr>
              <p:cNvPr id="45" name="Freeform 46">
                <a:extLst>
                  <a:ext uri="{FF2B5EF4-FFF2-40B4-BE49-F238E27FC236}">
                    <a16:creationId xmlns:a16="http://schemas.microsoft.com/office/drawing/2014/main" id="{C98221BB-7C37-480E-9DF0-2C7978BC0572}"/>
                  </a:ext>
                </a:extLst>
              </p:cNvPr>
              <p:cNvSpPr>
                <a:spLocks/>
              </p:cNvSpPr>
              <p:nvPr/>
            </p:nvSpPr>
            <p:spPr bwMode="auto">
              <a:xfrm>
                <a:off x="11342" y="636"/>
                <a:ext cx="2" cy="3020"/>
              </a:xfrm>
              <a:custGeom>
                <a:avLst/>
                <a:gdLst>
                  <a:gd name="T0" fmla="+- 0 636 636"/>
                  <a:gd name="T1" fmla="*/ 636 h 3020"/>
                  <a:gd name="T2" fmla="+- 0 3656 636"/>
                  <a:gd name="T3" fmla="*/ 3656 h 3020"/>
                </a:gdLst>
                <a:ahLst/>
                <a:cxnLst>
                  <a:cxn ang="0">
                    <a:pos x="0" y="T1"/>
                  </a:cxn>
                  <a:cxn ang="0">
                    <a:pos x="0" y="T3"/>
                  </a:cxn>
                </a:cxnLst>
                <a:rect l="0" t="0" r="r" b="b"/>
                <a:pathLst>
                  <a:path h="3020">
                    <a:moveTo>
                      <a:pt x="0" y="0"/>
                    </a:moveTo>
                    <a:lnTo>
                      <a:pt x="0" y="3020"/>
                    </a:lnTo>
                  </a:path>
                </a:pathLst>
              </a:custGeom>
              <a:noFill/>
              <a:ln w="13461">
                <a:solidFill>
                  <a:srgbClr val="004B92"/>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grpSp>
      <p:sp>
        <p:nvSpPr>
          <p:cNvPr id="2" name="Rectangle 1">
            <a:extLst>
              <a:ext uri="{FF2B5EF4-FFF2-40B4-BE49-F238E27FC236}">
                <a16:creationId xmlns:a16="http://schemas.microsoft.com/office/drawing/2014/main" id="{297F47E7-4652-4344-BCEF-CC30F2AFDC0B}"/>
              </a:ext>
            </a:extLst>
          </p:cNvPr>
          <p:cNvSpPr/>
          <p:nvPr/>
        </p:nvSpPr>
        <p:spPr>
          <a:xfrm>
            <a:off x="620549" y="392724"/>
            <a:ext cx="2064989" cy="292388"/>
          </a:xfrm>
          <a:prstGeom prst="rect">
            <a:avLst/>
          </a:prstGeom>
        </p:spPr>
        <p:txBody>
          <a:bodyPr wrap="none">
            <a:spAutoFit/>
          </a:bodyPr>
          <a:lstStyle/>
          <a:p>
            <a:r>
              <a:rPr lang="en-US" sz="1300" b="1" err="1">
                <a:solidFill>
                  <a:srgbClr val="004B92"/>
                </a:solidFill>
                <a:latin typeface="Arial" panose="020B0604020202020204" pitchFamily="34" charset="0"/>
              </a:rPr>
              <a:t>Où</a:t>
            </a:r>
            <a:r>
              <a:rPr lang="en-US" sz="1300" b="1">
                <a:solidFill>
                  <a:srgbClr val="004B92"/>
                </a:solidFill>
                <a:latin typeface="Arial" panose="020B0604020202020204" pitchFamily="34" charset="0"/>
              </a:rPr>
              <a:t> suis-je-</a:t>
            </a:r>
            <a:r>
              <a:rPr lang="en-US" sz="1300" b="1" err="1">
                <a:solidFill>
                  <a:srgbClr val="004B92"/>
                </a:solidFill>
                <a:latin typeface="Arial" panose="020B0604020202020204" pitchFamily="34" charset="0"/>
              </a:rPr>
              <a:t>couvert</a:t>
            </a:r>
            <a:r>
              <a:rPr lang="en-US" sz="1300" b="1">
                <a:solidFill>
                  <a:srgbClr val="004B92"/>
                </a:solidFill>
                <a:latin typeface="Arial" panose="020B0604020202020204" pitchFamily="34" charset="0"/>
              </a:rPr>
              <a:t>(e) ? </a:t>
            </a:r>
            <a:endParaRPr lang="fr-FR" sz="1300" b="1">
              <a:solidFill>
                <a:srgbClr val="004B92"/>
              </a:solidFill>
              <a:latin typeface="Arial" panose="020B0604020202020204" pitchFamily="34" charset="0"/>
            </a:endParaRPr>
          </a:p>
        </p:txBody>
      </p:sp>
      <p:sp>
        <p:nvSpPr>
          <p:cNvPr id="3" name="Rectangle 2">
            <a:extLst>
              <a:ext uri="{FF2B5EF4-FFF2-40B4-BE49-F238E27FC236}">
                <a16:creationId xmlns:a16="http://schemas.microsoft.com/office/drawing/2014/main" id="{8F3EA436-4D4E-40AD-8FB5-9DB11A7D8A5D}"/>
              </a:ext>
            </a:extLst>
          </p:cNvPr>
          <p:cNvSpPr/>
          <p:nvPr/>
        </p:nvSpPr>
        <p:spPr>
          <a:xfrm>
            <a:off x="626255" y="2402143"/>
            <a:ext cx="2659702" cy="292388"/>
          </a:xfrm>
          <a:prstGeom prst="rect">
            <a:avLst/>
          </a:prstGeom>
        </p:spPr>
        <p:txBody>
          <a:bodyPr wrap="none">
            <a:spAutoFit/>
          </a:bodyPr>
          <a:lstStyle/>
          <a:p>
            <a:r>
              <a:rPr lang="en-US" sz="1300" b="1" err="1">
                <a:solidFill>
                  <a:srgbClr val="004B92"/>
                </a:solidFill>
                <a:latin typeface="Arial" panose="020B0604020202020204" pitchFamily="34" charset="0"/>
              </a:rPr>
              <a:t>Quelles</a:t>
            </a:r>
            <a:r>
              <a:rPr lang="en-US" sz="1300" b="1">
                <a:solidFill>
                  <a:srgbClr val="004B92"/>
                </a:solidFill>
                <a:latin typeface="Arial" panose="020B0604020202020204" pitchFamily="34" charset="0"/>
              </a:rPr>
              <a:t> </a:t>
            </a:r>
            <a:r>
              <a:rPr lang="en-US" sz="1300" b="1" err="1">
                <a:solidFill>
                  <a:srgbClr val="004B92"/>
                </a:solidFill>
                <a:latin typeface="Arial" panose="020B0604020202020204" pitchFamily="34" charset="0"/>
              </a:rPr>
              <a:t>sont</a:t>
            </a:r>
            <a:r>
              <a:rPr lang="en-US" sz="1300" b="1">
                <a:solidFill>
                  <a:srgbClr val="004B92"/>
                </a:solidFill>
                <a:latin typeface="Arial" panose="020B0604020202020204" pitchFamily="34" charset="0"/>
              </a:rPr>
              <a:t> </a:t>
            </a:r>
            <a:r>
              <a:rPr lang="en-US" sz="1300" b="1" err="1">
                <a:solidFill>
                  <a:srgbClr val="004B92"/>
                </a:solidFill>
                <a:latin typeface="Arial" panose="020B0604020202020204" pitchFamily="34" charset="0"/>
              </a:rPr>
              <a:t>mes</a:t>
            </a:r>
            <a:r>
              <a:rPr lang="en-US" sz="1300" b="1">
                <a:solidFill>
                  <a:srgbClr val="004B92"/>
                </a:solidFill>
                <a:latin typeface="Arial" panose="020B0604020202020204" pitchFamily="34" charset="0"/>
              </a:rPr>
              <a:t> obligations ?</a:t>
            </a:r>
            <a:endParaRPr lang="fr-FR" sz="1300" b="1">
              <a:solidFill>
                <a:srgbClr val="004B92"/>
              </a:solidFill>
              <a:latin typeface="Arial" panose="020B0604020202020204" pitchFamily="34" charset="0"/>
            </a:endParaRPr>
          </a:p>
        </p:txBody>
      </p:sp>
      <p:sp>
        <p:nvSpPr>
          <p:cNvPr id="49" name="Rectangle 48">
            <a:extLst>
              <a:ext uri="{FF2B5EF4-FFF2-40B4-BE49-F238E27FC236}">
                <a16:creationId xmlns:a16="http://schemas.microsoft.com/office/drawing/2014/main" id="{4A59A2CD-5C2A-4C4A-8F04-0C4C5C34B73F}"/>
              </a:ext>
            </a:extLst>
          </p:cNvPr>
          <p:cNvSpPr/>
          <p:nvPr/>
        </p:nvSpPr>
        <p:spPr>
          <a:xfrm>
            <a:off x="657856" y="4480161"/>
            <a:ext cx="5262262" cy="292388"/>
          </a:xfrm>
          <a:prstGeom prst="rect">
            <a:avLst/>
          </a:prstGeom>
        </p:spPr>
        <p:txBody>
          <a:bodyPr wrap="square">
            <a:spAutoFit/>
          </a:bodyPr>
          <a:lstStyle/>
          <a:p>
            <a:r>
              <a:rPr lang="en-US" sz="1300" b="1" err="1">
                <a:solidFill>
                  <a:srgbClr val="004B92"/>
                </a:solidFill>
                <a:latin typeface="Arial" panose="020B0604020202020204" pitchFamily="34" charset="0"/>
              </a:rPr>
              <a:t>Quand</a:t>
            </a:r>
            <a:r>
              <a:rPr lang="en-US" sz="1300" b="1">
                <a:solidFill>
                  <a:srgbClr val="004B92"/>
                </a:solidFill>
                <a:latin typeface="Arial" panose="020B0604020202020204" pitchFamily="34" charset="0"/>
              </a:rPr>
              <a:t> et comment </a:t>
            </a:r>
            <a:r>
              <a:rPr lang="en-US" sz="1300" b="1" err="1">
                <a:solidFill>
                  <a:srgbClr val="004B92"/>
                </a:solidFill>
                <a:latin typeface="Arial" panose="020B0604020202020204" pitchFamily="34" charset="0"/>
              </a:rPr>
              <a:t>effectuer</a:t>
            </a:r>
            <a:r>
              <a:rPr lang="en-US" sz="1300" b="1">
                <a:solidFill>
                  <a:srgbClr val="004B92"/>
                </a:solidFill>
                <a:latin typeface="Arial" panose="020B0604020202020204" pitchFamily="34" charset="0"/>
              </a:rPr>
              <a:t> les </a:t>
            </a:r>
            <a:r>
              <a:rPr lang="en-US" sz="1300" b="1" err="1">
                <a:solidFill>
                  <a:srgbClr val="004B92"/>
                </a:solidFill>
                <a:latin typeface="Arial" panose="020B0604020202020204" pitchFamily="34" charset="0"/>
              </a:rPr>
              <a:t>paiements</a:t>
            </a:r>
            <a:r>
              <a:rPr lang="en-US" sz="1300" b="1">
                <a:solidFill>
                  <a:srgbClr val="004B92"/>
                </a:solidFill>
                <a:latin typeface="Arial" panose="020B0604020202020204" pitchFamily="34" charset="0"/>
              </a:rPr>
              <a:t> ?</a:t>
            </a:r>
            <a:endParaRPr lang="fr-FR" sz="1300" b="1">
              <a:solidFill>
                <a:srgbClr val="004B92"/>
              </a:solidFill>
              <a:latin typeface="Arial" panose="020B0604020202020204" pitchFamily="34" charset="0"/>
            </a:endParaRPr>
          </a:p>
        </p:txBody>
      </p:sp>
      <p:sp>
        <p:nvSpPr>
          <p:cNvPr id="50" name="Rectangle 49">
            <a:extLst>
              <a:ext uri="{FF2B5EF4-FFF2-40B4-BE49-F238E27FC236}">
                <a16:creationId xmlns:a16="http://schemas.microsoft.com/office/drawing/2014/main" id="{ED6B5FD0-58AB-44F2-BE37-4DCE9B948427}"/>
              </a:ext>
            </a:extLst>
          </p:cNvPr>
          <p:cNvSpPr/>
          <p:nvPr/>
        </p:nvSpPr>
        <p:spPr>
          <a:xfrm>
            <a:off x="664726" y="5426704"/>
            <a:ext cx="5749561" cy="292388"/>
          </a:xfrm>
          <a:prstGeom prst="rect">
            <a:avLst/>
          </a:prstGeom>
        </p:spPr>
        <p:txBody>
          <a:bodyPr wrap="square">
            <a:spAutoFit/>
          </a:bodyPr>
          <a:lstStyle/>
          <a:p>
            <a:r>
              <a:rPr lang="en-US" sz="1300" b="1" err="1">
                <a:solidFill>
                  <a:srgbClr val="004B92"/>
                </a:solidFill>
                <a:latin typeface="Arial" panose="020B0604020202020204" pitchFamily="34" charset="0"/>
              </a:rPr>
              <a:t>Quand</a:t>
            </a:r>
            <a:r>
              <a:rPr lang="en-US" sz="1300" b="1">
                <a:solidFill>
                  <a:srgbClr val="004B92"/>
                </a:solidFill>
                <a:latin typeface="Arial" panose="020B0604020202020204" pitchFamily="34" charset="0"/>
              </a:rPr>
              <a:t> commence la couverture et </a:t>
            </a:r>
            <a:r>
              <a:rPr lang="en-US" sz="1300" b="1" err="1">
                <a:solidFill>
                  <a:srgbClr val="004B92"/>
                </a:solidFill>
                <a:latin typeface="Arial" panose="020B0604020202020204" pitchFamily="34" charset="0"/>
              </a:rPr>
              <a:t>quand</a:t>
            </a:r>
            <a:r>
              <a:rPr lang="en-US" sz="1300" b="1">
                <a:solidFill>
                  <a:srgbClr val="004B92"/>
                </a:solidFill>
                <a:latin typeface="Arial" panose="020B0604020202020204" pitchFamily="34" charset="0"/>
              </a:rPr>
              <a:t> </a:t>
            </a:r>
            <a:r>
              <a:rPr lang="en-US" sz="1300" b="1" err="1">
                <a:solidFill>
                  <a:srgbClr val="004B92"/>
                </a:solidFill>
                <a:latin typeface="Arial" panose="020B0604020202020204" pitchFamily="34" charset="0"/>
              </a:rPr>
              <a:t>prend-elle</a:t>
            </a:r>
            <a:r>
              <a:rPr lang="en-US" sz="1300" b="1">
                <a:solidFill>
                  <a:srgbClr val="004B92"/>
                </a:solidFill>
                <a:latin typeface="Arial" panose="020B0604020202020204" pitchFamily="34" charset="0"/>
              </a:rPr>
              <a:t> fin ?</a:t>
            </a:r>
            <a:endParaRPr lang="fr-FR" sz="1300" b="1">
              <a:solidFill>
                <a:srgbClr val="004B92"/>
              </a:solidFill>
              <a:latin typeface="Arial" panose="020B0604020202020204" pitchFamily="34" charset="0"/>
            </a:endParaRPr>
          </a:p>
        </p:txBody>
      </p:sp>
      <p:sp>
        <p:nvSpPr>
          <p:cNvPr id="51" name="Rectangle 50">
            <a:extLst>
              <a:ext uri="{FF2B5EF4-FFF2-40B4-BE49-F238E27FC236}">
                <a16:creationId xmlns:a16="http://schemas.microsoft.com/office/drawing/2014/main" id="{A229E5B1-05CB-4B60-B13B-D38D25207968}"/>
              </a:ext>
            </a:extLst>
          </p:cNvPr>
          <p:cNvSpPr/>
          <p:nvPr/>
        </p:nvSpPr>
        <p:spPr>
          <a:xfrm>
            <a:off x="664726" y="7078617"/>
            <a:ext cx="5256203" cy="292388"/>
          </a:xfrm>
          <a:prstGeom prst="rect">
            <a:avLst/>
          </a:prstGeom>
        </p:spPr>
        <p:txBody>
          <a:bodyPr wrap="square">
            <a:spAutoFit/>
          </a:bodyPr>
          <a:lstStyle/>
          <a:p>
            <a:r>
              <a:rPr lang="en-US" sz="1300" b="1">
                <a:solidFill>
                  <a:srgbClr val="004B92"/>
                </a:solidFill>
                <a:latin typeface="Arial" panose="020B0604020202020204" pitchFamily="34" charset="0"/>
              </a:rPr>
              <a:t>Comment </a:t>
            </a:r>
            <a:r>
              <a:rPr lang="en-US" sz="1300" b="1" err="1">
                <a:solidFill>
                  <a:srgbClr val="004B92"/>
                </a:solidFill>
                <a:latin typeface="Arial" panose="020B0604020202020204" pitchFamily="34" charset="0"/>
              </a:rPr>
              <a:t>puis</a:t>
            </a:r>
            <a:r>
              <a:rPr lang="en-US" sz="1300" b="1">
                <a:solidFill>
                  <a:srgbClr val="004B92"/>
                </a:solidFill>
                <a:latin typeface="Arial" panose="020B0604020202020204" pitchFamily="34" charset="0"/>
              </a:rPr>
              <a:t>-je </a:t>
            </a:r>
            <a:r>
              <a:rPr lang="en-US" sz="1300" b="1" err="1">
                <a:solidFill>
                  <a:srgbClr val="004B92"/>
                </a:solidFill>
                <a:latin typeface="Arial" panose="020B0604020202020204" pitchFamily="34" charset="0"/>
              </a:rPr>
              <a:t>résilier</a:t>
            </a:r>
            <a:r>
              <a:rPr lang="en-US" sz="1300" b="1">
                <a:solidFill>
                  <a:srgbClr val="004B92"/>
                </a:solidFill>
                <a:latin typeface="Arial" panose="020B0604020202020204" pitchFamily="34" charset="0"/>
              </a:rPr>
              <a:t> le </a:t>
            </a:r>
            <a:r>
              <a:rPr lang="en-US" sz="1300" b="1" err="1">
                <a:solidFill>
                  <a:srgbClr val="004B92"/>
                </a:solidFill>
                <a:latin typeface="Arial" panose="020B0604020202020204" pitchFamily="34" charset="0"/>
              </a:rPr>
              <a:t>contrat</a:t>
            </a:r>
            <a:r>
              <a:rPr lang="en-US" sz="1300" b="1">
                <a:solidFill>
                  <a:srgbClr val="004B92"/>
                </a:solidFill>
                <a:latin typeface="Arial" panose="020B0604020202020204" pitchFamily="34" charset="0"/>
              </a:rPr>
              <a:t> ?</a:t>
            </a:r>
            <a:endParaRPr lang="fr-FR" sz="1300" b="1">
              <a:solidFill>
                <a:srgbClr val="004B92"/>
              </a:solidFill>
              <a:latin typeface="Arial" panose="020B0604020202020204" pitchFamily="34" charset="0"/>
            </a:endParaRPr>
          </a:p>
        </p:txBody>
      </p:sp>
      <p:sp>
        <p:nvSpPr>
          <p:cNvPr id="53" name="Rectangle 52">
            <a:extLst>
              <a:ext uri="{FF2B5EF4-FFF2-40B4-BE49-F238E27FC236}">
                <a16:creationId xmlns:a16="http://schemas.microsoft.com/office/drawing/2014/main" id="{CAE6F060-D56C-4471-9D96-BBDCD24E19E0}"/>
              </a:ext>
            </a:extLst>
          </p:cNvPr>
          <p:cNvSpPr/>
          <p:nvPr/>
        </p:nvSpPr>
        <p:spPr>
          <a:xfrm>
            <a:off x="304799" y="677838"/>
            <a:ext cx="6304284" cy="1061829"/>
          </a:xfrm>
          <a:prstGeom prst="rect">
            <a:avLst/>
          </a:prstGeom>
        </p:spPr>
        <p:txBody>
          <a:bodyPr wrap="square">
            <a:spAutoFit/>
          </a:bodyPr>
          <a:lstStyle/>
          <a:p>
            <a:pPr algn="just"/>
            <a:r>
              <a:rPr lang="fr-FR" sz="900">
                <a:latin typeface="Arial" panose="020B0604020202020204" pitchFamily="34" charset="0"/>
                <a:cs typeface="Arial" panose="020B0604020202020204" pitchFamily="34" charset="0"/>
              </a:rPr>
              <a:t>En France métropolitaine et dans les départements et régions d’outre-mer (DROM). Pour les soins réalisés lors d’un séjour temporaire à l’étranger ou dans une collectivité d’outre-mer (COM), les prestations sont servies en complément de la couverture du régime obligatoire d’assurance maladie français ou équivalent.</a:t>
            </a:r>
            <a:r>
              <a:rPr lang="fr-FR" sz="900" i="1">
                <a:latin typeface="Arial" panose="020B0604020202020204" pitchFamily="34" charset="0"/>
                <a:cs typeface="Arial" panose="020B0604020202020204" pitchFamily="34" charset="0"/>
              </a:rPr>
              <a:t> </a:t>
            </a:r>
            <a:r>
              <a:rPr lang="fr-FR" sz="900">
                <a:latin typeface="Arial" panose="020B0604020202020204" pitchFamily="34" charset="0"/>
                <a:cs typeface="Arial" panose="020B0604020202020204" pitchFamily="34" charset="0"/>
              </a:rPr>
              <a:t> </a:t>
            </a:r>
          </a:p>
          <a:p>
            <a:pPr lvl="0" algn="just"/>
            <a:r>
              <a:rPr lang="fr-FR" sz="900">
                <a:latin typeface="Arial" panose="020B0604020202020204" pitchFamily="34" charset="0"/>
                <a:cs typeface="Arial" panose="020B0604020202020204" pitchFamily="34" charset="0"/>
              </a:rPr>
              <a:t>Dans le cas où les soins ont été dispensés à l’étranger, le remboursement se fait sur la base de remboursement du régime d’assurance maladie obligatoire français quelle que soit la dépense engagée.</a:t>
            </a:r>
          </a:p>
          <a:p>
            <a:pPr algn="just"/>
            <a:r>
              <a:rPr lang="fr-FR" sz="900">
                <a:latin typeface="Arial" panose="020B0604020202020204" pitchFamily="34" charset="0"/>
                <a:cs typeface="Arial" panose="020B0604020202020204" pitchFamily="34" charset="0"/>
              </a:rPr>
              <a:t>Pour les soins remboursés par intervention de la Mutuelle seule, la couverture est étendue à l’étranger (sauf consultations d’ostéopathe, de diététicien ou de psychothérapeute).</a:t>
            </a:r>
          </a:p>
        </p:txBody>
      </p:sp>
      <p:pic>
        <p:nvPicPr>
          <p:cNvPr id="57" name="Image 56">
            <a:extLst>
              <a:ext uri="{FF2B5EF4-FFF2-40B4-BE49-F238E27FC236}">
                <a16:creationId xmlns:a16="http://schemas.microsoft.com/office/drawing/2014/main" id="{140ED0FF-6A1A-4DE8-A1DF-2711F75A2E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428" y="271199"/>
            <a:ext cx="399157" cy="420830"/>
          </a:xfrm>
          <a:prstGeom prst="rect">
            <a:avLst/>
          </a:prstGeom>
        </p:spPr>
      </p:pic>
      <p:pic>
        <p:nvPicPr>
          <p:cNvPr id="59" name="Image 58">
            <a:extLst>
              <a:ext uri="{FF2B5EF4-FFF2-40B4-BE49-F238E27FC236}">
                <a16:creationId xmlns:a16="http://schemas.microsoft.com/office/drawing/2014/main" id="{B9C85870-B1A3-4E06-8DEF-D052EE97B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254" y="2241751"/>
            <a:ext cx="395503" cy="416978"/>
          </a:xfrm>
          <a:prstGeom prst="rect">
            <a:avLst/>
          </a:prstGeom>
        </p:spPr>
      </p:pic>
      <p:pic>
        <p:nvPicPr>
          <p:cNvPr id="61" name="Image 60">
            <a:extLst>
              <a:ext uri="{FF2B5EF4-FFF2-40B4-BE49-F238E27FC236}">
                <a16:creationId xmlns:a16="http://schemas.microsoft.com/office/drawing/2014/main" id="{06D49DFF-9AA6-4EBB-A1DB-6966D919BA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150" y="4311607"/>
            <a:ext cx="409395" cy="431625"/>
          </a:xfrm>
          <a:prstGeom prst="rect">
            <a:avLst/>
          </a:prstGeom>
        </p:spPr>
      </p:pic>
      <p:pic>
        <p:nvPicPr>
          <p:cNvPr id="63" name="Image 62">
            <a:extLst>
              <a:ext uri="{FF2B5EF4-FFF2-40B4-BE49-F238E27FC236}">
                <a16:creationId xmlns:a16="http://schemas.microsoft.com/office/drawing/2014/main" id="{81E11517-4DE5-46B1-BC9E-17616D258C1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0404" y="5231093"/>
            <a:ext cx="407190" cy="429300"/>
          </a:xfrm>
          <a:prstGeom prst="rect">
            <a:avLst/>
          </a:prstGeom>
        </p:spPr>
      </p:pic>
      <p:pic>
        <p:nvPicPr>
          <p:cNvPr id="65" name="Image 64">
            <a:extLst>
              <a:ext uri="{FF2B5EF4-FFF2-40B4-BE49-F238E27FC236}">
                <a16:creationId xmlns:a16="http://schemas.microsoft.com/office/drawing/2014/main" id="{B14F9D28-C2C2-4814-B5C1-8EF7F034D29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097" y="6877772"/>
            <a:ext cx="405759" cy="427791"/>
          </a:xfrm>
          <a:prstGeom prst="rect">
            <a:avLst/>
          </a:prstGeom>
        </p:spPr>
      </p:pic>
      <p:sp>
        <p:nvSpPr>
          <p:cNvPr id="62" name="Rectangle 61">
            <a:extLst>
              <a:ext uri="{FF2B5EF4-FFF2-40B4-BE49-F238E27FC236}">
                <a16:creationId xmlns:a16="http://schemas.microsoft.com/office/drawing/2014/main" id="{329C0476-F051-4C75-9096-C85EFCBA6DC4}"/>
              </a:ext>
            </a:extLst>
          </p:cNvPr>
          <p:cNvSpPr/>
          <p:nvPr/>
        </p:nvSpPr>
        <p:spPr>
          <a:xfrm>
            <a:off x="149259" y="2696526"/>
            <a:ext cx="6498767" cy="1477328"/>
          </a:xfrm>
          <a:prstGeom prst="rect">
            <a:avLst/>
          </a:prstGeom>
        </p:spPr>
        <p:txBody>
          <a:bodyPr wrap="square">
            <a:spAutoFit/>
          </a:bodyPr>
          <a:lstStyle/>
          <a:p>
            <a:r>
              <a:rPr lang="fr-FR" sz="900" b="1">
                <a:latin typeface="Arial" panose="020B0604020202020204" pitchFamily="34" charset="0"/>
                <a:cs typeface="Arial" panose="020B0604020202020204" pitchFamily="34" charset="0"/>
              </a:rPr>
              <a:t>A la souscription du contrat :</a:t>
            </a:r>
            <a:endParaRPr lang="fr-FR" sz="900">
              <a:latin typeface="Arial" panose="020B0604020202020204" pitchFamily="34" charset="0"/>
              <a:cs typeface="Arial" panose="020B0604020202020204" pitchFamily="34" charset="0"/>
            </a:endParaRPr>
          </a:p>
          <a:p>
            <a:pPr marL="354013" lvl="0" indent="-171450">
              <a:buFontTx/>
              <a:buChar char="-"/>
            </a:pPr>
            <a:r>
              <a:rPr lang="fr-FR" sz="900">
                <a:latin typeface="Arial" panose="020B0604020202020204" pitchFamily="34" charset="0"/>
                <a:cs typeface="Arial" panose="020B0604020202020204" pitchFamily="34" charset="0"/>
              </a:rPr>
              <a:t>Remplir avec exactitude le bulletin d’adhésion fourni par la Mutuelle.</a:t>
            </a:r>
          </a:p>
          <a:p>
            <a:pPr marL="354013" lvl="0" indent="-171450">
              <a:buFontTx/>
              <a:buChar char="-"/>
            </a:pPr>
            <a:r>
              <a:rPr lang="fr-FR" sz="900">
                <a:latin typeface="Arial" panose="020B0604020202020204" pitchFamily="34" charset="0"/>
                <a:cs typeface="Arial" panose="020B0604020202020204" pitchFamily="34" charset="0"/>
              </a:rPr>
              <a:t>Fournir tous les documents justificatifs demandés par la Mutuelle.</a:t>
            </a:r>
          </a:p>
          <a:p>
            <a:pPr lvl="0"/>
            <a:endParaRPr lang="fr-FR" sz="900">
              <a:latin typeface="Arial" panose="020B0604020202020204" pitchFamily="34" charset="0"/>
              <a:cs typeface="Arial" panose="020B0604020202020204" pitchFamily="34" charset="0"/>
            </a:endParaRPr>
          </a:p>
          <a:p>
            <a:pPr lvl="0"/>
            <a:r>
              <a:rPr lang="fr-FR" sz="900" b="1">
                <a:latin typeface="Arial" panose="020B0604020202020204" pitchFamily="34" charset="0"/>
                <a:cs typeface="Arial" panose="020B0604020202020204" pitchFamily="34" charset="0"/>
              </a:rPr>
              <a:t>En cours de contrat :  </a:t>
            </a:r>
          </a:p>
          <a:p>
            <a:pPr marL="354013" lvl="0" indent="-171450" algn="just">
              <a:buFontTx/>
              <a:buChar char="-"/>
            </a:pPr>
            <a:r>
              <a:rPr lang="fr-FR" sz="900">
                <a:latin typeface="Arial" panose="020B0604020202020204" pitchFamily="34" charset="0"/>
                <a:cs typeface="Arial" panose="020B0604020202020204" pitchFamily="34" charset="0"/>
              </a:rPr>
              <a:t>Régler la cotisation (ou fraction de cotisation) et les compléments de cotisation des éventuels bénéficiaires prévus au contrat ;</a:t>
            </a:r>
          </a:p>
          <a:p>
            <a:pPr marL="354013" lvl="0" indent="-171450" algn="just">
              <a:buFontTx/>
              <a:buChar char="-"/>
            </a:pPr>
            <a:r>
              <a:rPr lang="fr-FR" sz="900">
                <a:latin typeface="Arial" panose="020B0604020202020204" pitchFamily="34" charset="0"/>
                <a:cs typeface="Arial" panose="020B0604020202020204" pitchFamily="34" charset="0"/>
              </a:rPr>
              <a:t>Fournir tous les documents justificatifs nécessaires au paiement des prestations prévues au contrat ;</a:t>
            </a:r>
          </a:p>
          <a:p>
            <a:pPr marL="354013" lvl="0" indent="-171450" algn="just">
              <a:buFontTx/>
              <a:buChar char="-"/>
            </a:pPr>
            <a:r>
              <a:rPr lang="fr-FR" sz="900">
                <a:latin typeface="Arial" panose="020B0604020202020204" pitchFamily="34" charset="0"/>
                <a:cs typeface="Arial" panose="020B0604020202020204" pitchFamily="34" charset="0"/>
              </a:rPr>
              <a:t>Faire parvenir les demandes de remboursements à la Mutuelle dans un délai maximum de 2 ans suivant la date de remboursement des soins par la Sécurité sociale ou, le cas échéant de la facture.</a:t>
            </a:r>
          </a:p>
        </p:txBody>
      </p:sp>
      <p:sp>
        <p:nvSpPr>
          <p:cNvPr id="67" name="Rectangle 66">
            <a:extLst>
              <a:ext uri="{FF2B5EF4-FFF2-40B4-BE49-F238E27FC236}">
                <a16:creationId xmlns:a16="http://schemas.microsoft.com/office/drawing/2014/main" id="{852739C3-F5D6-4A4E-ACD6-18D8CFF6DEF3}"/>
              </a:ext>
            </a:extLst>
          </p:cNvPr>
          <p:cNvSpPr/>
          <p:nvPr/>
        </p:nvSpPr>
        <p:spPr>
          <a:xfrm>
            <a:off x="188478" y="5671266"/>
            <a:ext cx="6481041" cy="923330"/>
          </a:xfrm>
          <a:prstGeom prst="rect">
            <a:avLst/>
          </a:prstGeom>
        </p:spPr>
        <p:txBody>
          <a:bodyPr wrap="square">
            <a:spAutoFit/>
          </a:bodyPr>
          <a:lstStyle/>
          <a:p>
            <a:r>
              <a:rPr lang="fr-FR" sz="900">
                <a:latin typeface="Arial" panose="020B0604020202020204" pitchFamily="34" charset="0"/>
                <a:cs typeface="Arial" panose="020B0604020202020204" pitchFamily="34" charset="0"/>
              </a:rPr>
              <a:t>La date d’effet du contrat est fixée au 1</a:t>
            </a:r>
            <a:r>
              <a:rPr lang="fr-FR" sz="900" baseline="30000">
                <a:latin typeface="Arial" panose="020B0604020202020204" pitchFamily="34" charset="0"/>
                <a:cs typeface="Arial" panose="020B0604020202020204" pitchFamily="34" charset="0"/>
              </a:rPr>
              <a:t>er</a:t>
            </a:r>
            <a:r>
              <a:rPr lang="fr-FR" sz="900">
                <a:latin typeface="Arial" panose="020B0604020202020204" pitchFamily="34" charset="0"/>
                <a:cs typeface="Arial" panose="020B0604020202020204" pitchFamily="34" charset="0"/>
              </a:rPr>
              <a:t> jour de la date de fin de la Complémentaire santé solidaire. Le contrat de sortie prend fin de manière impérative dans l’hypothèse où la personne obtiendrait, à  nouveau, des droits à la Complémentaire santé solidaire.</a:t>
            </a:r>
          </a:p>
          <a:p>
            <a:pPr algn="just"/>
            <a:r>
              <a:rPr lang="fr-FR" sz="900">
                <a:latin typeface="Arial" panose="020B0604020202020204" pitchFamily="34" charset="0"/>
                <a:cs typeface="Arial" panose="020B0604020202020204" pitchFamily="34" charset="0"/>
              </a:rPr>
              <a:t>L’adhérent dispose d’un délai de rétractation de 30 jours, à compter de la date à laquelle il a été informé de la prise d’effet de son adhésion. </a:t>
            </a:r>
          </a:p>
          <a:p>
            <a:pPr algn="just"/>
            <a:r>
              <a:rPr lang="fr-FR" sz="900">
                <a:latin typeface="Arial" panose="020B0604020202020204" pitchFamily="34" charset="0"/>
                <a:cs typeface="Arial" panose="020B0604020202020204" pitchFamily="34" charset="0"/>
              </a:rPr>
              <a:t>Le contrat est conclu pour une durée d’un an / 12 mois. </a:t>
            </a:r>
          </a:p>
        </p:txBody>
      </p:sp>
      <p:sp>
        <p:nvSpPr>
          <p:cNvPr id="68" name="Rectangle 67">
            <a:extLst>
              <a:ext uri="{FF2B5EF4-FFF2-40B4-BE49-F238E27FC236}">
                <a16:creationId xmlns:a16="http://schemas.microsoft.com/office/drawing/2014/main" id="{FC156A47-357E-4750-B18E-976DDCAE0A8A}"/>
              </a:ext>
            </a:extLst>
          </p:cNvPr>
          <p:cNvSpPr/>
          <p:nvPr/>
        </p:nvSpPr>
        <p:spPr>
          <a:xfrm>
            <a:off x="154169" y="7331797"/>
            <a:ext cx="6480336" cy="1200329"/>
          </a:xfrm>
          <a:prstGeom prst="rect">
            <a:avLst/>
          </a:prstGeom>
        </p:spPr>
        <p:txBody>
          <a:bodyPr wrap="square">
            <a:spAutoFit/>
          </a:bodyPr>
          <a:lstStyle/>
          <a:p>
            <a:pPr marR="88900" lvl="0" algn="just">
              <a:spcAft>
                <a:spcPts val="0"/>
              </a:spcAft>
            </a:pPr>
            <a:endParaRPr lang="fr-FR" sz="900">
              <a:latin typeface="Arial" panose="020B0604020202020204" pitchFamily="34" charset="0"/>
              <a:cs typeface="Arial" panose="020B0604020202020204" pitchFamily="34" charset="0"/>
            </a:endParaRPr>
          </a:p>
          <a:p>
            <a:pPr marR="88900" lvl="0" algn="just">
              <a:spcAft>
                <a:spcPts val="0"/>
              </a:spcAft>
            </a:pPr>
            <a:r>
              <a:rPr lang="fr-FR" sz="900">
                <a:latin typeface="Arial" panose="020B0604020202020204" pitchFamily="34" charset="0"/>
                <a:cs typeface="Arial" panose="020B0604020202020204" pitchFamily="34" charset="0"/>
              </a:rPr>
              <a:t>Le contrat est d’une durée de 1 an non renouvelable. Il prend fin de plein droit à son échéance.</a:t>
            </a:r>
          </a:p>
          <a:p>
            <a:pPr marR="88900" lvl="0" algn="just">
              <a:spcAft>
                <a:spcPts val="0"/>
              </a:spcAft>
            </a:pPr>
            <a:r>
              <a:rPr lang="fr-FR" sz="900">
                <a:latin typeface="Arial" panose="020B0604020202020204" pitchFamily="34" charset="0"/>
                <a:cs typeface="Arial" panose="020B0604020202020204" pitchFamily="34" charset="0"/>
              </a:rPr>
              <a:t> </a:t>
            </a:r>
          </a:p>
          <a:p>
            <a:pPr marR="88900" lvl="0" algn="just">
              <a:spcAft>
                <a:spcPts val="0"/>
              </a:spcAft>
            </a:pPr>
            <a:r>
              <a:rPr lang="fr-FR" sz="900">
                <a:latin typeface="Arial" panose="020B0604020202020204" pitchFamily="34" charset="0"/>
                <a:cs typeface="Arial" panose="020B0604020202020204" pitchFamily="34" charset="0"/>
              </a:rPr>
              <a:t>Il peut être résilié au 31 décembre, en notifiant la volonté de résiliation à la Mutuelle par lettre ou tout autre support durable, par déclaration faite au siège social ou au sein d’une section départementale, par acte extrajudiciaire, lorsque la mutuelle propose la conclusion du contrat ou l’adhésion au règlement par un mode de communication à distance, par le même mode de communication. </a:t>
            </a:r>
          </a:p>
          <a:p>
            <a:pPr marL="1177925" marR="88900" algn="just">
              <a:spcAft>
                <a:spcPts val="0"/>
              </a:spcAft>
            </a:pPr>
            <a:r>
              <a:rPr lang="fr-FR" sz="900">
                <a:latin typeface="Arial" panose="020B0604020202020204" pitchFamily="34" charset="0"/>
                <a:ea typeface="Calibri" panose="020F0502020204030204" pitchFamily="34" charset="0"/>
              </a:rPr>
              <a:t> </a:t>
            </a:r>
          </a:p>
        </p:txBody>
      </p:sp>
      <p:sp>
        <p:nvSpPr>
          <p:cNvPr id="69" name="Rectangle 68">
            <a:extLst>
              <a:ext uri="{FF2B5EF4-FFF2-40B4-BE49-F238E27FC236}">
                <a16:creationId xmlns:a16="http://schemas.microsoft.com/office/drawing/2014/main" id="{D612853B-F492-49E1-959E-3813F861D95A}"/>
              </a:ext>
            </a:extLst>
          </p:cNvPr>
          <p:cNvSpPr/>
          <p:nvPr/>
        </p:nvSpPr>
        <p:spPr>
          <a:xfrm>
            <a:off x="122145" y="9567771"/>
            <a:ext cx="6613709" cy="215444"/>
          </a:xfrm>
          <a:prstGeom prst="rect">
            <a:avLst/>
          </a:prstGeom>
        </p:spPr>
        <p:txBody>
          <a:bodyPr wrap="square">
            <a:spAutoFit/>
          </a:bodyPr>
          <a:lstStyle/>
          <a:p>
            <a:r>
              <a:rPr lang="en-US" sz="800" spc="-5" dirty="0">
                <a:latin typeface="Arial" panose="020B0604020202020204" pitchFamily="34" charset="0"/>
                <a:ea typeface="Arial" panose="020B0604020202020204" pitchFamily="34" charset="0"/>
              </a:rPr>
              <a:t>IPID </a:t>
            </a:r>
            <a:r>
              <a:rPr lang="en-US" sz="800" spc="-5" dirty="0" err="1">
                <a:latin typeface="Arial" panose="020B0604020202020204" pitchFamily="34" charset="0"/>
                <a:ea typeface="Arial" panose="020B0604020202020204" pitchFamily="34" charset="0"/>
              </a:rPr>
              <a:t>Contrat</a:t>
            </a:r>
            <a:r>
              <a:rPr lang="en-US" sz="800" spc="-5" dirty="0">
                <a:latin typeface="Arial" panose="020B0604020202020204" pitchFamily="34" charset="0"/>
                <a:ea typeface="Arial" panose="020B0604020202020204" pitchFamily="34" charset="0"/>
              </a:rPr>
              <a:t> de sortie CSS</a:t>
            </a:r>
            <a:r>
              <a:rPr lang="en-US" sz="800" spc="-5">
                <a:latin typeface="Arial" panose="020B0604020202020204" pitchFamily="34" charset="0"/>
                <a:ea typeface="Arial" panose="020B0604020202020204" pitchFamily="34" charset="0"/>
              </a:rPr>
              <a:t>_082024</a:t>
            </a:r>
            <a:r>
              <a:rPr lang="en-US" sz="800" spc="-5" dirty="0">
                <a:highlight>
                  <a:srgbClr val="FFFF00"/>
                </a:highlight>
                <a:latin typeface="Arial" panose="020B0604020202020204" pitchFamily="34" charset="0"/>
                <a:ea typeface="Arial" panose="020B0604020202020204" pitchFamily="34" charset="0"/>
              </a:rPr>
              <a:t>	</a:t>
            </a:r>
            <a:r>
              <a:rPr lang="en-US" sz="800" spc="-5" dirty="0">
                <a:latin typeface="Arial" panose="020B0604020202020204" pitchFamily="34" charset="0"/>
                <a:ea typeface="Arial" panose="020B0604020202020204" pitchFamily="34" charset="0"/>
              </a:rPr>
              <a:t>										               </a:t>
            </a:r>
          </a:p>
        </p:txBody>
      </p:sp>
      <p:sp>
        <p:nvSpPr>
          <p:cNvPr id="70" name="Rectangle 69">
            <a:extLst>
              <a:ext uri="{FF2B5EF4-FFF2-40B4-BE49-F238E27FC236}">
                <a16:creationId xmlns:a16="http://schemas.microsoft.com/office/drawing/2014/main" id="{6F0675BE-7B5A-4D26-A93F-804D7CCEBBFB}"/>
              </a:ext>
            </a:extLst>
          </p:cNvPr>
          <p:cNvSpPr/>
          <p:nvPr/>
        </p:nvSpPr>
        <p:spPr>
          <a:xfrm>
            <a:off x="160005" y="4744470"/>
            <a:ext cx="6468664" cy="369332"/>
          </a:xfrm>
          <a:prstGeom prst="rect">
            <a:avLst/>
          </a:prstGeom>
        </p:spPr>
        <p:txBody>
          <a:bodyPr wrap="square">
            <a:spAutoFit/>
          </a:bodyPr>
          <a:lstStyle/>
          <a:p>
            <a:pPr marR="88900" algn="just">
              <a:spcBef>
                <a:spcPts val="100"/>
              </a:spcBef>
              <a:spcAft>
                <a:spcPts val="0"/>
              </a:spcAft>
            </a:pPr>
            <a:r>
              <a:rPr lang="fr-FR" sz="900">
                <a:latin typeface="Arial" panose="020B0604020202020204" pitchFamily="34" charset="0"/>
                <a:ea typeface="Calibri" panose="020F0502020204030204" pitchFamily="34" charset="0"/>
              </a:rPr>
              <a:t>Les cotisations et compléments de cotisation annuels sont payables à la date indiquée sur l’échéancier de cotisations.</a:t>
            </a:r>
          </a:p>
          <a:p>
            <a:pPr algn="just"/>
            <a:r>
              <a:rPr lang="fr-FR" sz="900">
                <a:latin typeface="Arial" panose="020B0604020202020204" pitchFamily="34" charset="0"/>
                <a:cs typeface="Arial" panose="020B0604020202020204" pitchFamily="34" charset="0"/>
              </a:rPr>
              <a:t>Les paiements peuvent être effectués par prélèvement mensuel sur compte bancaire ou en une seule fois par chèque.</a:t>
            </a:r>
          </a:p>
        </p:txBody>
      </p:sp>
      <p:sp>
        <p:nvSpPr>
          <p:cNvPr id="64" name="Rectangle 63">
            <a:extLst>
              <a:ext uri="{FF2B5EF4-FFF2-40B4-BE49-F238E27FC236}">
                <a16:creationId xmlns:a16="http://schemas.microsoft.com/office/drawing/2014/main" id="{E45C6FE1-B21E-401B-BCAA-7CA30E82C795}"/>
              </a:ext>
            </a:extLst>
          </p:cNvPr>
          <p:cNvSpPr/>
          <p:nvPr/>
        </p:nvSpPr>
        <p:spPr>
          <a:xfrm>
            <a:off x="165156" y="703804"/>
            <a:ext cx="230401" cy="923330"/>
          </a:xfrm>
          <a:prstGeom prst="rect">
            <a:avLst/>
          </a:prstGeom>
        </p:spPr>
        <p:txBody>
          <a:bodyPr wrap="square">
            <a:spAutoFit/>
          </a:bodyPr>
          <a:lstStyle/>
          <a:p>
            <a:pPr marL="182563" lvl="0" indent="-182563"/>
            <a:r>
              <a:rPr lang="en-US" sz="900">
                <a:solidFill>
                  <a:srgbClr val="1F487C"/>
                </a:solidFill>
                <a:latin typeface="Wingdings" panose="05000000000000000000" pitchFamily="2" charset="2"/>
                <a:ea typeface="Wingdings" panose="05000000000000000000" pitchFamily="2" charset="2"/>
                <a:cs typeface="Wingdings" panose="05000000000000000000" pitchFamily="2" charset="2"/>
              </a:rPr>
              <a:t>ü </a:t>
            </a:r>
          </a:p>
          <a:p>
            <a:pPr marL="182563" lvl="0" indent="-182563"/>
            <a:endParaRPr lang="en-US" sz="900">
              <a:solidFill>
                <a:srgbClr val="1F487C"/>
              </a:solidFill>
              <a:latin typeface="Wingdings" panose="05000000000000000000" pitchFamily="2" charset="2"/>
              <a:ea typeface="Wingdings" panose="05000000000000000000" pitchFamily="2" charset="2"/>
              <a:cs typeface="Wingdings" panose="05000000000000000000" pitchFamily="2" charset="2"/>
            </a:endParaRPr>
          </a:p>
          <a:p>
            <a:pPr marL="182563" lvl="0" indent="-182563"/>
            <a:endParaRPr lang="en-US" sz="900">
              <a:solidFill>
                <a:srgbClr val="1F487C"/>
              </a:solidFill>
              <a:highlight>
                <a:srgbClr val="FFFF00"/>
              </a:highlight>
              <a:latin typeface="Wingdings" panose="05000000000000000000" pitchFamily="2" charset="2"/>
              <a:ea typeface="Wingdings" panose="05000000000000000000" pitchFamily="2" charset="2"/>
              <a:cs typeface="Wingdings" panose="05000000000000000000" pitchFamily="2" charset="2"/>
            </a:endParaRPr>
          </a:p>
          <a:p>
            <a:pPr marL="182563" lvl="0" indent="-182563"/>
            <a:r>
              <a:rPr lang="en-US" sz="900">
                <a:solidFill>
                  <a:srgbClr val="1F487C"/>
                </a:solidFill>
                <a:latin typeface="Wingdings" panose="05000000000000000000" pitchFamily="2" charset="2"/>
                <a:ea typeface="Wingdings" panose="05000000000000000000" pitchFamily="2" charset="2"/>
                <a:cs typeface="Wingdings" panose="05000000000000000000" pitchFamily="2" charset="2"/>
              </a:rPr>
              <a:t>ü </a:t>
            </a:r>
          </a:p>
          <a:p>
            <a:pPr marL="182563" lvl="0" indent="-182563"/>
            <a:endParaRPr lang="en-US" sz="900">
              <a:solidFill>
                <a:srgbClr val="1F487C"/>
              </a:solidFill>
              <a:latin typeface="Wingdings" panose="05000000000000000000" pitchFamily="2" charset="2"/>
              <a:ea typeface="Wingdings" panose="05000000000000000000" pitchFamily="2" charset="2"/>
              <a:cs typeface="Wingdings" panose="05000000000000000000" pitchFamily="2" charset="2"/>
            </a:endParaRPr>
          </a:p>
          <a:p>
            <a:pPr marL="182563" lvl="0" indent="-182563"/>
            <a:r>
              <a:rPr lang="en-US" sz="900">
                <a:solidFill>
                  <a:srgbClr val="1F487C"/>
                </a:solidFill>
                <a:latin typeface="Wingdings" panose="05000000000000000000" pitchFamily="2" charset="2"/>
                <a:ea typeface="Wingdings" panose="05000000000000000000" pitchFamily="2" charset="2"/>
                <a:cs typeface="Wingdings" panose="05000000000000000000" pitchFamily="2" charset="2"/>
              </a:rPr>
              <a:t>ü </a:t>
            </a:r>
            <a:r>
              <a:rPr lang="fr-FR" sz="90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823440223"/>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9ac52a39-fd45-4211-967f-ccca23936b47">
      <UserInfo>
        <DisplayName/>
        <AccountId xsi:nil="true"/>
        <AccountType/>
      </UserInfo>
    </SharedWithUsers>
    <TaxCatchAll xmlns="9ac52a39-fd45-4211-967f-ccca23936b47" xsi:nil="true"/>
    <lcf76f155ced4ddcb4097134ff3c332f xmlns="69956fd7-129f-41b7-9057-b1159a53f71f">
      <Terms xmlns="http://schemas.microsoft.com/office/infopath/2007/PartnerControls"/>
    </lcf76f155ced4ddcb4097134ff3c332f>
    <MediaLengthInSeconds xmlns="69956fd7-129f-41b7-9057-b1159a53f71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0CDB33381BCAF4FB3C2939BCE1D3AFC" ma:contentTypeVersion="" ma:contentTypeDescription="Crée un document." ma:contentTypeScope="" ma:versionID="dfab439b0416c3c53fdbdfba0b478f36">
  <xsd:schema xmlns:xsd="http://www.w3.org/2001/XMLSchema" xmlns:xs="http://www.w3.org/2001/XMLSchema" xmlns:p="http://schemas.microsoft.com/office/2006/metadata/properties" xmlns:ns2="9ac52a39-fd45-4211-967f-ccca23936b47" xmlns:ns3="69956fd7-129f-41b7-9057-b1159a53f71f" targetNamespace="http://schemas.microsoft.com/office/2006/metadata/properties" ma:root="true" ma:fieldsID="58805167a32ea1f4725092832c3a559e" ns2:_="" ns3:_="">
    <xsd:import namespace="9ac52a39-fd45-4211-967f-ccca23936b47"/>
    <xsd:import namespace="69956fd7-129f-41b7-9057-b1159a53f71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Location" minOccurs="0"/>
                <xsd:element ref="ns3:MediaServiceGenerationTime" minOccurs="0"/>
                <xsd:element ref="ns3:MediaServiceEventHashCode" minOccurs="0"/>
                <xsd:element ref="ns3:MediaServiceAutoTags"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c52a39-fd45-4211-967f-ccca23936b47"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TaxCatchAll" ma:index="21" nillable="true" ma:displayName="Taxonomy Catch All Column" ma:hidden="true" ma:list="{FA2C627F-632B-4025-8D47-7FA65F881437}" ma:internalName="TaxCatchAll" ma:showField="CatchAllData" ma:web="{237d7f70-8da2-4d7f-a38d-5865f07e0a9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9956fd7-129f-41b7-9057-b1159a53f71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b6c994b3-89f3-416a-bef8-806006d83f2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8CC75E-0CFF-4D97-A2A1-790B67B0FA5C}">
  <ds:schemaRefs>
    <ds:schemaRef ds:uri="http://schemas.microsoft.com/sharepoint/v3/contenttype/forms"/>
  </ds:schemaRefs>
</ds:datastoreItem>
</file>

<file path=customXml/itemProps2.xml><?xml version="1.0" encoding="utf-8"?>
<ds:datastoreItem xmlns:ds="http://schemas.openxmlformats.org/officeDocument/2006/customXml" ds:itemID="{14046023-EBF7-4550-8FF9-C1C090E128B4}">
  <ds:schemaRefs>
    <ds:schemaRef ds:uri="http://schemas.microsoft.com/office/infopath/2007/PartnerControls"/>
    <ds:schemaRef ds:uri="http://purl.org/dc/terms/"/>
    <ds:schemaRef ds:uri="69956fd7-129f-41b7-9057-b1159a53f71f"/>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9ac52a39-fd45-4211-967f-ccca23936b47"/>
    <ds:schemaRef ds:uri="http://www.w3.org/XML/1998/namespace"/>
    <ds:schemaRef ds:uri="http://purl.org/dc/dcmitype/"/>
  </ds:schemaRefs>
</ds:datastoreItem>
</file>

<file path=customXml/itemProps3.xml><?xml version="1.0" encoding="utf-8"?>
<ds:datastoreItem xmlns:ds="http://schemas.openxmlformats.org/officeDocument/2006/customXml" ds:itemID="{1C031470-5ABA-4D94-8839-3184704B4D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c52a39-fd45-4211-967f-ccca23936b47"/>
    <ds:schemaRef ds:uri="69956fd7-129f-41b7-9057-b1159a53f7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1093</Words>
  <Application>Microsoft Office PowerPoint</Application>
  <PresentationFormat>Format A4 (210 x 297 mm)</PresentationFormat>
  <Paragraphs>119</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Arial Black</vt:lpstr>
      <vt:lpstr>Calibri</vt:lpstr>
      <vt:lpstr>Calibri Light</vt:lpstr>
      <vt:lpstr>Wingdings</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DARRAMBIDE - TRACZYK Karine</dc:creator>
  <cp:lastModifiedBy>CUSSAC Sylvie - CDS936</cp:lastModifiedBy>
  <cp:revision>2</cp:revision>
  <cp:lastPrinted>2019-10-21T08:46:43Z</cp:lastPrinted>
  <dcterms:created xsi:type="dcterms:W3CDTF">2019-09-23T16:14:05Z</dcterms:created>
  <dcterms:modified xsi:type="dcterms:W3CDTF">2024-07-29T09:49:25Z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0x01010090CDB33381BCAF4FB3C2939BCE1D3AFC</vt:lpwstr>
  </property>
  <property fmtid="{D5CDD505-2E9C-101B-9397-08002B2CF9AE}" pid="3" name="Order">
    <vt:r8>3200400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emplateUrl">
    <vt:lpwstr/>
  </property>
  <property fmtid="{D5CDD505-2E9C-101B-9397-08002B2CF9AE}" pid="8" name="ComplianceAssetId">
    <vt:lpwstr/>
  </property>
  <property fmtid="{D5CDD505-2E9C-101B-9397-08002B2CF9AE}" pid="9" name="MediaServiceImageTags">
    <vt:lpwstr/>
  </property>
  <property fmtid="{D5CDD505-2E9C-101B-9397-08002B2CF9AE}" pid="10" name="TriggerFlowInfo">
    <vt:lpwstr/>
  </property>
</Properties>
</file>